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60" r:id="rId4"/>
    <p:sldId id="259" r:id="rId5"/>
    <p:sldId id="265" r:id="rId6"/>
    <p:sldId id="264" r:id="rId7"/>
    <p:sldId id="258" r:id="rId8"/>
    <p:sldId id="269" r:id="rId9"/>
    <p:sldId id="270" r:id="rId10"/>
    <p:sldId id="267" r:id="rId11"/>
    <p:sldId id="262" r:id="rId1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Соколенко Д.О." initials="СД" lastIdx="1" clrIdx="0">
    <p:extLst>
      <p:ext uri="{19B8F6BF-5375-455C-9EA6-DF929625EA0E}">
        <p15:presenceInfo xmlns:p15="http://schemas.microsoft.com/office/powerpoint/2012/main" userId="S-1-5-21-3910451760-3638342602-3096754029-108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FEE"/>
    <a:srgbClr val="277774"/>
    <a:srgbClr val="A2A2A2"/>
    <a:srgbClr val="4F4B4A"/>
    <a:srgbClr val="1500DD"/>
    <a:srgbClr val="02EB4B"/>
    <a:srgbClr val="EAFA1E"/>
    <a:srgbClr val="EF7806"/>
    <a:srgbClr val="0B2A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38" autoAdjust="0"/>
    <p:restoredTop sz="94610"/>
  </p:normalViewPr>
  <p:slideViewPr>
    <p:cSldViewPr snapToGrid="0" snapToObjects="1">
      <p:cViewPr varScale="1">
        <p:scale>
          <a:sx n="110" d="100"/>
          <a:sy n="110" d="100"/>
        </p:scale>
        <p:origin x="10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459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296018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407206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478248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028365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724491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77774"/>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39105EEE-B615-4BE1-BEB3-0B1AEF4B7E5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55"/>
          <a:stretch/>
        </p:blipFill>
        <p:spPr bwMode="auto">
          <a:xfrm>
            <a:off x="6492240" y="0"/>
            <a:ext cx="56769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hape 0"/>
          <p:cNvSpPr/>
          <p:nvPr/>
        </p:nvSpPr>
        <p:spPr>
          <a:xfrm>
            <a:off x="6492240" y="0"/>
            <a:ext cx="1920240" cy="6858000"/>
          </a:xfrm>
          <a:prstGeom prst="rect">
            <a:avLst/>
          </a:prstGeom>
          <a:solidFill>
            <a:srgbClr val="277774">
              <a:alpha val="85000"/>
            </a:srgbClr>
          </a:solidFill>
          <a:ln/>
        </p:spPr>
      </p:sp>
      <p:sp>
        <p:nvSpPr>
          <p:cNvPr id="4" name="Shape 1"/>
          <p:cNvSpPr/>
          <p:nvPr/>
        </p:nvSpPr>
        <p:spPr>
          <a:xfrm>
            <a:off x="8412480" y="0"/>
            <a:ext cx="164592" cy="6858000"/>
          </a:xfrm>
          <a:prstGeom prst="rect">
            <a:avLst/>
          </a:prstGeom>
          <a:solidFill>
            <a:srgbClr val="277774">
              <a:alpha val="85000"/>
            </a:srgbClr>
          </a:solidFill>
          <a:ln/>
        </p:spPr>
      </p:sp>
      <p:sp>
        <p:nvSpPr>
          <p:cNvPr id="5" name="Shape 2"/>
          <p:cNvSpPr/>
          <p:nvPr/>
        </p:nvSpPr>
        <p:spPr>
          <a:xfrm>
            <a:off x="8577072" y="0"/>
            <a:ext cx="164592" cy="6858000"/>
          </a:xfrm>
          <a:prstGeom prst="rect">
            <a:avLst/>
          </a:prstGeom>
          <a:solidFill>
            <a:srgbClr val="277774">
              <a:alpha val="71000"/>
            </a:srgbClr>
          </a:solidFill>
          <a:ln/>
        </p:spPr>
      </p:sp>
      <p:sp>
        <p:nvSpPr>
          <p:cNvPr id="6" name="Shape 3"/>
          <p:cNvSpPr/>
          <p:nvPr/>
        </p:nvSpPr>
        <p:spPr>
          <a:xfrm>
            <a:off x="8745579" y="0"/>
            <a:ext cx="164592" cy="6858000"/>
          </a:xfrm>
          <a:prstGeom prst="rect">
            <a:avLst/>
          </a:prstGeom>
          <a:solidFill>
            <a:srgbClr val="277774">
              <a:alpha val="57000"/>
            </a:srgbClr>
          </a:solidFill>
          <a:ln/>
        </p:spPr>
      </p:sp>
      <p:sp>
        <p:nvSpPr>
          <p:cNvPr id="7" name="Shape 4"/>
          <p:cNvSpPr/>
          <p:nvPr/>
        </p:nvSpPr>
        <p:spPr>
          <a:xfrm>
            <a:off x="8906256" y="0"/>
            <a:ext cx="164592" cy="6858000"/>
          </a:xfrm>
          <a:prstGeom prst="rect">
            <a:avLst/>
          </a:prstGeom>
          <a:solidFill>
            <a:srgbClr val="277774">
              <a:alpha val="43000"/>
            </a:srgbClr>
          </a:solidFill>
          <a:ln/>
        </p:spPr>
      </p:sp>
      <p:sp>
        <p:nvSpPr>
          <p:cNvPr id="8" name="Shape 5"/>
          <p:cNvSpPr/>
          <p:nvPr/>
        </p:nvSpPr>
        <p:spPr>
          <a:xfrm>
            <a:off x="9070848" y="0"/>
            <a:ext cx="164592" cy="6858000"/>
          </a:xfrm>
          <a:prstGeom prst="rect">
            <a:avLst/>
          </a:prstGeom>
          <a:solidFill>
            <a:srgbClr val="277774">
              <a:alpha val="29000"/>
            </a:srgbClr>
          </a:solidFill>
          <a:ln/>
        </p:spPr>
      </p:sp>
      <p:sp>
        <p:nvSpPr>
          <p:cNvPr id="9" name="Shape 6"/>
          <p:cNvSpPr/>
          <p:nvPr/>
        </p:nvSpPr>
        <p:spPr>
          <a:xfrm>
            <a:off x="9235440" y="0"/>
            <a:ext cx="164592" cy="6858000"/>
          </a:xfrm>
          <a:prstGeom prst="rect">
            <a:avLst/>
          </a:prstGeom>
          <a:solidFill>
            <a:srgbClr val="277774">
              <a:alpha val="15000"/>
            </a:srgbClr>
          </a:solidFill>
          <a:ln/>
        </p:spPr>
      </p:sp>
      <p:sp>
        <p:nvSpPr>
          <p:cNvPr id="11" name="Text 7"/>
          <p:cNvSpPr/>
          <p:nvPr/>
        </p:nvSpPr>
        <p:spPr>
          <a:xfrm>
            <a:off x="490671" y="568773"/>
            <a:ext cx="9499995" cy="502920"/>
          </a:xfrm>
          <a:prstGeom prst="rect">
            <a:avLst/>
          </a:prstGeom>
          <a:noFill/>
          <a:ln/>
        </p:spPr>
        <p:txBody>
          <a:bodyPr wrap="square" rtlCol="0" anchor="ctr"/>
          <a:lstStyle/>
          <a:p>
            <a:pPr marL="0" indent="0">
              <a:buNone/>
            </a:pPr>
            <a:r>
              <a:rPr lang="en-US" b="1" kern="0" spc="100" dirty="0">
                <a:solidFill>
                  <a:schemeClr val="bg1">
                    <a:lumMod val="75000"/>
                  </a:schemeClr>
                </a:solidFill>
                <a:ea typeface="Calibri" pitchFamily="34" charset="-122"/>
                <a:cs typeface="Times New Roman" panose="02020603050405020304" pitchFamily="18" charset="0"/>
              </a:rPr>
              <a:t>АО «НАХОДКИНСКИЙ МОРСКОЙ РЫБНЫЙ ПОРТ»</a:t>
            </a:r>
            <a:endParaRPr lang="en-US" dirty="0">
              <a:solidFill>
                <a:schemeClr val="bg1">
                  <a:lumMod val="75000"/>
                </a:schemeClr>
              </a:solidFill>
              <a:cs typeface="Times New Roman" panose="02020603050405020304" pitchFamily="18" charset="0"/>
            </a:endParaRPr>
          </a:p>
        </p:txBody>
      </p:sp>
      <p:sp>
        <p:nvSpPr>
          <p:cNvPr id="12" name="Text 8"/>
          <p:cNvSpPr/>
          <p:nvPr/>
        </p:nvSpPr>
        <p:spPr>
          <a:xfrm>
            <a:off x="450835" y="1530754"/>
            <a:ext cx="6400800" cy="2616891"/>
          </a:xfrm>
          <a:prstGeom prst="rect">
            <a:avLst/>
          </a:prstGeom>
          <a:noFill/>
          <a:ln/>
        </p:spPr>
        <p:txBody>
          <a:bodyPr wrap="square" rtlCol="0" anchor="t"/>
          <a:lstStyle/>
          <a:p>
            <a:pPr marL="0" indent="0">
              <a:lnSpc>
                <a:spcPct val="108000"/>
              </a:lnSpc>
              <a:buNone/>
            </a:pPr>
            <a:r>
              <a:rPr lang="ru-RU" sz="3400" b="1" dirty="0">
                <a:solidFill>
                  <a:schemeClr val="bg1">
                    <a:lumMod val="75000"/>
                  </a:schemeClr>
                </a:solidFill>
                <a:ea typeface="Cambria" pitchFamily="34" charset="-122"/>
                <a:cs typeface="Times New Roman" panose="02020603050405020304" pitchFamily="18" charset="0"/>
              </a:rPr>
              <a:t>ХОЛОДИЛЬНЫЙ КОМПЛЕКС</a:t>
            </a:r>
          </a:p>
          <a:p>
            <a:pPr marL="0" indent="0">
              <a:lnSpc>
                <a:spcPct val="108000"/>
              </a:lnSpc>
              <a:buNone/>
            </a:pPr>
            <a:r>
              <a:rPr lang="ru-RU" sz="3400" b="1" dirty="0">
                <a:solidFill>
                  <a:schemeClr val="bg1">
                    <a:lumMod val="75000"/>
                  </a:schemeClr>
                </a:solidFill>
                <a:ea typeface="Cambria" pitchFamily="34" charset="-122"/>
                <a:cs typeface="Times New Roman" panose="02020603050405020304" pitchFamily="18" charset="0"/>
              </a:rPr>
              <a:t>АО «НМРП» мощностью </a:t>
            </a:r>
          </a:p>
          <a:p>
            <a:pPr marL="0" indent="0">
              <a:lnSpc>
                <a:spcPct val="108000"/>
              </a:lnSpc>
              <a:buNone/>
            </a:pPr>
            <a:r>
              <a:rPr lang="ru-RU" sz="3400" b="1" dirty="0">
                <a:solidFill>
                  <a:schemeClr val="bg1">
                    <a:lumMod val="75000"/>
                  </a:schemeClr>
                </a:solidFill>
                <a:ea typeface="Cambria" pitchFamily="34" charset="-122"/>
                <a:cs typeface="Times New Roman" panose="02020603050405020304" pitchFamily="18" charset="0"/>
              </a:rPr>
              <a:t>6000 тонн, расположенный </a:t>
            </a:r>
          </a:p>
          <a:p>
            <a:pPr marL="0" indent="0">
              <a:lnSpc>
                <a:spcPct val="108000"/>
              </a:lnSpc>
              <a:buNone/>
            </a:pPr>
            <a:r>
              <a:rPr lang="ru-RU" sz="3400" b="1" dirty="0">
                <a:solidFill>
                  <a:schemeClr val="bg1">
                    <a:lumMod val="75000"/>
                  </a:schemeClr>
                </a:solidFill>
                <a:ea typeface="Cambria" pitchFamily="34" charset="-122"/>
                <a:cs typeface="Times New Roman" panose="02020603050405020304" pitchFamily="18" charset="0"/>
              </a:rPr>
              <a:t>в Приморском крае, г. Находка</a:t>
            </a:r>
          </a:p>
          <a:p>
            <a:pPr marL="0" indent="0">
              <a:lnSpc>
                <a:spcPct val="108000"/>
              </a:lnSpc>
              <a:buNone/>
            </a:pPr>
            <a:endParaRPr lang="ru-RU" sz="3400" b="1" dirty="0">
              <a:solidFill>
                <a:schemeClr val="bg1">
                  <a:lumMod val="75000"/>
                </a:schemeClr>
              </a:solidFill>
              <a:ea typeface="Cambria" pitchFamily="34" charset="-122"/>
              <a:cs typeface="Times New Roman" panose="02020603050405020304" pitchFamily="18" charset="0"/>
            </a:endParaRPr>
          </a:p>
          <a:p>
            <a:pPr marL="0" indent="0">
              <a:lnSpc>
                <a:spcPct val="108000"/>
              </a:lnSpc>
              <a:buNone/>
            </a:pPr>
            <a:endParaRPr lang="en-US" sz="3400" dirty="0">
              <a:solidFill>
                <a:schemeClr val="bg1">
                  <a:lumMod val="75000"/>
                </a:schemeClr>
              </a:solidFill>
              <a:cs typeface="Times New Roman" panose="02020603050405020304" pitchFamily="18" charset="0"/>
            </a:endParaRPr>
          </a:p>
        </p:txBody>
      </p:sp>
      <p:sp>
        <p:nvSpPr>
          <p:cNvPr id="19" name="Text 15"/>
          <p:cNvSpPr/>
          <p:nvPr/>
        </p:nvSpPr>
        <p:spPr>
          <a:xfrm>
            <a:off x="6190981" y="6109907"/>
            <a:ext cx="1465102" cy="548640"/>
          </a:xfrm>
          <a:prstGeom prst="rect">
            <a:avLst/>
          </a:prstGeom>
          <a:noFill/>
          <a:ln/>
        </p:spPr>
        <p:txBody>
          <a:bodyPr wrap="square" rtlCol="0" anchor="ctr"/>
          <a:lstStyle/>
          <a:p>
            <a:pPr marL="0" indent="0">
              <a:lnSpc>
                <a:spcPct val="105000"/>
              </a:lnSpc>
              <a:buNone/>
            </a:pPr>
            <a:r>
              <a:rPr lang="ru-RU" sz="2400" b="1" dirty="0">
                <a:solidFill>
                  <a:schemeClr val="bg1">
                    <a:lumMod val="75000"/>
                  </a:schemeClr>
                </a:solidFill>
                <a:cs typeface="Calibri" pitchFamily="34" charset="-120"/>
              </a:rPr>
              <a:t>2026</a:t>
            </a:r>
            <a:r>
              <a:rPr lang="ru-RU" sz="2000" dirty="0">
                <a:solidFill>
                  <a:schemeClr val="bg1">
                    <a:lumMod val="85000"/>
                  </a:schemeClr>
                </a:solidFill>
                <a:cs typeface="Calibri" pitchFamily="34" charset="-120"/>
              </a:rPr>
              <a:t> </a:t>
            </a:r>
            <a:endParaRPr lang="en-US" sz="2000" dirty="0">
              <a:solidFill>
                <a:schemeClr val="bg1">
                  <a:lumMod val="85000"/>
                </a:schemeClr>
              </a:solidFill>
            </a:endParaRPr>
          </a:p>
        </p:txBody>
      </p:sp>
      <p:sp>
        <p:nvSpPr>
          <p:cNvPr id="21" name="Text 9">
            <a:extLst>
              <a:ext uri="{FF2B5EF4-FFF2-40B4-BE49-F238E27FC236}">
                <a16:creationId xmlns:a16="http://schemas.microsoft.com/office/drawing/2014/main" id="{492472BB-0EA1-A640-9E16-C81D86FF61A3}"/>
              </a:ext>
            </a:extLst>
          </p:cNvPr>
          <p:cNvSpPr/>
          <p:nvPr/>
        </p:nvSpPr>
        <p:spPr>
          <a:xfrm>
            <a:off x="416052" y="4016905"/>
            <a:ext cx="6035040" cy="1179601"/>
          </a:xfrm>
          <a:prstGeom prst="rect">
            <a:avLst/>
          </a:prstGeom>
          <a:noFill/>
          <a:ln/>
        </p:spPr>
        <p:txBody>
          <a:bodyPr wrap="square" rtlCol="0" anchor="ctr"/>
          <a:lstStyle/>
          <a:p>
            <a:pPr marL="0" indent="0">
              <a:lnSpc>
                <a:spcPct val="115000"/>
              </a:lnSpc>
              <a:buNone/>
            </a:pPr>
            <a:r>
              <a:rPr lang="en-US" sz="1500" dirty="0" err="1">
                <a:solidFill>
                  <a:schemeClr val="bg1">
                    <a:lumMod val="75000"/>
                  </a:schemeClr>
                </a:solidFill>
                <a:ea typeface="Calibri" pitchFamily="34" charset="-122"/>
                <a:cs typeface="Calibri" pitchFamily="34" charset="-120"/>
              </a:rPr>
              <a:t>Готов</a:t>
            </a:r>
            <a:r>
              <a:rPr lang="ru-RU" sz="1500" dirty="0" err="1">
                <a:solidFill>
                  <a:schemeClr val="bg1">
                    <a:lumMod val="75000"/>
                  </a:schemeClr>
                </a:solidFill>
                <a:ea typeface="Calibri" pitchFamily="34" charset="-122"/>
                <a:cs typeface="Calibri" pitchFamily="34" charset="-120"/>
              </a:rPr>
              <a:t>ая</a:t>
            </a:r>
            <a:r>
              <a:rPr lang="ru-RU" sz="1500" dirty="0">
                <a:solidFill>
                  <a:schemeClr val="bg1">
                    <a:lumMod val="75000"/>
                  </a:schemeClr>
                </a:solidFill>
                <a:ea typeface="Calibri" pitchFamily="34" charset="-122"/>
                <a:cs typeface="Calibri" pitchFamily="34" charset="-120"/>
              </a:rPr>
              <a:t> </a:t>
            </a:r>
            <a:r>
              <a:rPr lang="en-US" sz="1500" dirty="0" err="1">
                <a:solidFill>
                  <a:schemeClr val="bg1">
                    <a:lumMod val="75000"/>
                  </a:schemeClr>
                </a:solidFill>
                <a:ea typeface="Calibri" pitchFamily="34" charset="-122"/>
                <a:cs typeface="Calibri" pitchFamily="34" charset="-120"/>
              </a:rPr>
              <a:t>инфраструктур</a:t>
            </a:r>
            <a:r>
              <a:rPr lang="ru-RU" sz="1500" dirty="0">
                <a:solidFill>
                  <a:schemeClr val="bg1">
                    <a:lumMod val="75000"/>
                  </a:schemeClr>
                </a:solidFill>
                <a:ea typeface="Calibri" pitchFamily="34" charset="-122"/>
                <a:cs typeface="Calibri" pitchFamily="34" charset="-120"/>
              </a:rPr>
              <a:t>а</a:t>
            </a:r>
            <a:r>
              <a:rPr lang="en-US" sz="1500" dirty="0">
                <a:solidFill>
                  <a:schemeClr val="bg1">
                    <a:lumMod val="75000"/>
                  </a:schemeClr>
                </a:solidFill>
                <a:ea typeface="Calibri" pitchFamily="34" charset="-122"/>
                <a:cs typeface="Calibri" pitchFamily="34" charset="-120"/>
              </a:rPr>
              <a:t> </a:t>
            </a:r>
            <a:r>
              <a:rPr lang="ru-RU" sz="1500" dirty="0">
                <a:solidFill>
                  <a:schemeClr val="bg1">
                    <a:lumMod val="75000"/>
                  </a:schemeClr>
                </a:solidFill>
                <a:ea typeface="Calibri" pitchFamily="34" charset="-122"/>
                <a:cs typeface="Calibri" pitchFamily="34" charset="-120"/>
              </a:rPr>
              <a:t>холодной цепочки поставок</a:t>
            </a:r>
          </a:p>
          <a:p>
            <a:pPr marL="0" indent="0">
              <a:lnSpc>
                <a:spcPct val="115000"/>
              </a:lnSpc>
              <a:buNone/>
            </a:pPr>
            <a:r>
              <a:rPr lang="en-US" sz="1500" dirty="0" err="1">
                <a:solidFill>
                  <a:schemeClr val="bg1">
                    <a:lumMod val="75000"/>
                  </a:schemeClr>
                </a:solidFill>
                <a:ea typeface="Calibri" pitchFamily="34" charset="-122"/>
                <a:cs typeface="Calibri" pitchFamily="34" charset="-120"/>
              </a:rPr>
              <a:t>для</a:t>
            </a:r>
            <a:r>
              <a:rPr lang="en-US" sz="1500" dirty="0">
                <a:solidFill>
                  <a:schemeClr val="bg1">
                    <a:lumMod val="75000"/>
                  </a:schemeClr>
                </a:solidFill>
                <a:ea typeface="Calibri" pitchFamily="34" charset="-122"/>
                <a:cs typeface="Calibri" pitchFamily="34" charset="-120"/>
              </a:rPr>
              <a:t> хранения и </a:t>
            </a:r>
            <a:r>
              <a:rPr lang="en-US" sz="1500" dirty="0" err="1">
                <a:solidFill>
                  <a:schemeClr val="bg1">
                    <a:lumMod val="75000"/>
                  </a:schemeClr>
                </a:solidFill>
                <a:ea typeface="Calibri" pitchFamily="34" charset="-122"/>
                <a:cs typeface="Calibri" pitchFamily="34" charset="-120"/>
              </a:rPr>
              <a:t>перевалки</a:t>
            </a:r>
            <a:r>
              <a:rPr lang="en-US" sz="1500" dirty="0">
                <a:solidFill>
                  <a:schemeClr val="bg1">
                    <a:lumMod val="75000"/>
                  </a:schemeClr>
                </a:solidFill>
                <a:ea typeface="Calibri" pitchFamily="34" charset="-122"/>
                <a:cs typeface="Calibri" pitchFamily="34" charset="-120"/>
              </a:rPr>
              <a:t> </a:t>
            </a:r>
            <a:r>
              <a:rPr lang="ru-RU" sz="1500" dirty="0">
                <a:solidFill>
                  <a:schemeClr val="bg1">
                    <a:lumMod val="75000"/>
                  </a:schemeClr>
                </a:solidFill>
                <a:ea typeface="Calibri" pitchFamily="34" charset="-122"/>
                <a:cs typeface="Calibri" pitchFamily="34" charset="-120"/>
              </a:rPr>
              <a:t>замороженной и охлажденной продукции </a:t>
            </a:r>
          </a:p>
          <a:p>
            <a:pPr marL="0" indent="0">
              <a:lnSpc>
                <a:spcPct val="115000"/>
              </a:lnSpc>
              <a:buNone/>
            </a:pPr>
            <a:r>
              <a:rPr lang="ru-RU" sz="1500" dirty="0">
                <a:solidFill>
                  <a:schemeClr val="bg1">
                    <a:lumMod val="75000"/>
                  </a:schemeClr>
                </a:solidFill>
                <a:ea typeface="Calibri" pitchFamily="34" charset="-122"/>
                <a:cs typeface="Calibri" pitchFamily="34" charset="-120"/>
              </a:rPr>
              <a:t>с температурным режимом от 0</a:t>
            </a:r>
            <a:r>
              <a:rPr lang="en-US" sz="1500" dirty="0">
                <a:solidFill>
                  <a:schemeClr val="bg1">
                    <a:lumMod val="75000"/>
                  </a:schemeClr>
                </a:solidFill>
                <a:ea typeface="Calibri" pitchFamily="34" charset="-122"/>
                <a:cs typeface="Calibri" pitchFamily="34" charset="-120"/>
              </a:rPr>
              <a:t>°C</a:t>
            </a:r>
            <a:r>
              <a:rPr lang="ru-RU" sz="1500" dirty="0">
                <a:solidFill>
                  <a:schemeClr val="bg1">
                    <a:lumMod val="75000"/>
                  </a:schemeClr>
                </a:solidFill>
                <a:ea typeface="Calibri" pitchFamily="34" charset="-122"/>
                <a:cs typeface="Calibri" pitchFamily="34" charset="-120"/>
              </a:rPr>
              <a:t> до - 25</a:t>
            </a:r>
            <a:r>
              <a:rPr lang="en-US" sz="1500" dirty="0">
                <a:solidFill>
                  <a:schemeClr val="bg1">
                    <a:lumMod val="75000"/>
                  </a:schemeClr>
                </a:solidFill>
                <a:ea typeface="Calibri" pitchFamily="34" charset="-122"/>
                <a:cs typeface="Calibri" pitchFamily="34" charset="-120"/>
              </a:rPr>
              <a:t>°C</a:t>
            </a:r>
            <a:r>
              <a:rPr lang="ru-RU" sz="1500" dirty="0">
                <a:solidFill>
                  <a:schemeClr val="bg1">
                    <a:lumMod val="75000"/>
                  </a:schemeClr>
                </a:solidFill>
                <a:ea typeface="Calibri" pitchFamily="34" charset="-122"/>
                <a:cs typeface="Calibri" pitchFamily="34" charset="-120"/>
              </a:rPr>
              <a:t> </a:t>
            </a:r>
            <a:endParaRPr lang="en-US" sz="1500" dirty="0">
              <a:solidFill>
                <a:schemeClr val="bg1">
                  <a:lumMod val="75000"/>
                </a:schemeClr>
              </a:solidFill>
            </a:endParaRPr>
          </a:p>
        </p:txBody>
      </p:sp>
      <p:sp>
        <p:nvSpPr>
          <p:cNvPr id="23" name="Text 9">
            <a:extLst>
              <a:ext uri="{FF2B5EF4-FFF2-40B4-BE49-F238E27FC236}">
                <a16:creationId xmlns:a16="http://schemas.microsoft.com/office/drawing/2014/main" id="{674FEF2A-EA82-924D-A3E7-E2DEAA74E9C3}"/>
              </a:ext>
            </a:extLst>
          </p:cNvPr>
          <p:cNvSpPr/>
          <p:nvPr/>
        </p:nvSpPr>
        <p:spPr>
          <a:xfrm>
            <a:off x="493757" y="5566809"/>
            <a:ext cx="922493" cy="817418"/>
          </a:xfrm>
          <a:prstGeom prst="rect">
            <a:avLst/>
          </a:prstGeom>
          <a:solidFill>
            <a:schemeClr val="bg1">
              <a:lumMod val="75000"/>
            </a:schemeClr>
          </a:solidFill>
          <a:ln/>
        </p:spPr>
        <p:txBody>
          <a:bodyPr wrap="square" rtlCol="0" anchor="ctr"/>
          <a:lstStyle/>
          <a:p>
            <a:pPr marL="0" indent="0">
              <a:lnSpc>
                <a:spcPct val="115000"/>
              </a:lnSpc>
              <a:buNone/>
            </a:pPr>
            <a:r>
              <a:rPr lang="ru-RU" sz="1500" dirty="0">
                <a:solidFill>
                  <a:schemeClr val="bg1">
                    <a:lumMod val="75000"/>
                  </a:schemeClr>
                </a:solidFill>
              </a:rPr>
              <a:t> </a:t>
            </a:r>
            <a:endParaRPr lang="en-US" sz="1500" dirty="0">
              <a:solidFill>
                <a:schemeClr val="bg1">
                  <a:lumMod val="75000"/>
                </a:schemeClr>
              </a:solidFill>
            </a:endParaRPr>
          </a:p>
        </p:txBody>
      </p:sp>
      <p:sp>
        <p:nvSpPr>
          <p:cNvPr id="10" name="TextBox 9">
            <a:extLst>
              <a:ext uri="{FF2B5EF4-FFF2-40B4-BE49-F238E27FC236}">
                <a16:creationId xmlns:a16="http://schemas.microsoft.com/office/drawing/2014/main" id="{6D359FCE-7E37-CB41-8161-0A14AEF65120}"/>
              </a:ext>
            </a:extLst>
          </p:cNvPr>
          <p:cNvSpPr txBox="1"/>
          <p:nvPr/>
        </p:nvSpPr>
        <p:spPr>
          <a:xfrm>
            <a:off x="450835" y="5621575"/>
            <a:ext cx="1000595" cy="707886"/>
          </a:xfrm>
          <a:prstGeom prst="rect">
            <a:avLst/>
          </a:prstGeom>
          <a:noFill/>
        </p:spPr>
        <p:txBody>
          <a:bodyPr wrap="none" rtlCol="0">
            <a:spAutoFit/>
          </a:bodyPr>
          <a:lstStyle/>
          <a:p>
            <a:r>
              <a:rPr lang="en-US" b="1" dirty="0">
                <a:solidFill>
                  <a:srgbClr val="277774"/>
                </a:solidFill>
              </a:rPr>
              <a:t>QR-</a:t>
            </a:r>
            <a:r>
              <a:rPr lang="ru-RU" b="1" dirty="0">
                <a:solidFill>
                  <a:srgbClr val="277774"/>
                </a:solidFill>
              </a:rPr>
              <a:t>код</a:t>
            </a:r>
          </a:p>
          <a:p>
            <a:r>
              <a:rPr lang="ru-RU" sz="1100" b="1" dirty="0">
                <a:solidFill>
                  <a:srgbClr val="277774"/>
                </a:solidFill>
              </a:rPr>
              <a:t>ссылка на </a:t>
            </a:r>
          </a:p>
          <a:p>
            <a:r>
              <a:rPr lang="ru-RU" sz="1100" b="1" dirty="0">
                <a:solidFill>
                  <a:srgbClr val="277774"/>
                </a:solidFill>
              </a:rPr>
              <a:t>презентацию</a:t>
            </a:r>
          </a:p>
        </p:txBody>
      </p:sp>
      <p:pic>
        <p:nvPicPr>
          <p:cNvPr id="20" name="Рисунок 19">
            <a:extLst>
              <a:ext uri="{FF2B5EF4-FFF2-40B4-BE49-F238E27FC236}">
                <a16:creationId xmlns:a16="http://schemas.microsoft.com/office/drawing/2014/main" id="{4A287B24-AFBC-4E10-AFD2-D3A5339A253C}"/>
              </a:ext>
            </a:extLst>
          </p:cNvPr>
          <p:cNvPicPr>
            <a:picLocks noChangeAspect="1"/>
          </p:cNvPicPr>
          <p:nvPr/>
        </p:nvPicPr>
        <p:blipFill>
          <a:blip r:embed="rId4"/>
          <a:stretch>
            <a:fillRect/>
          </a:stretch>
        </p:blipFill>
        <p:spPr>
          <a:xfrm>
            <a:off x="10702837" y="264500"/>
            <a:ext cx="968174" cy="600652"/>
          </a:xfrm>
          <a:prstGeom prst="rect">
            <a:avLst/>
          </a:prstGeom>
        </p:spPr>
      </p:pic>
      <p:pic>
        <p:nvPicPr>
          <p:cNvPr id="15" name="Рисунок 14">
            <a:extLst>
              <a:ext uri="{FF2B5EF4-FFF2-40B4-BE49-F238E27FC236}">
                <a16:creationId xmlns:a16="http://schemas.microsoft.com/office/drawing/2014/main" id="{C16E43C9-1DE7-41B1-8DDF-64E76DF375B5}"/>
              </a:ext>
            </a:extLst>
          </p:cNvPr>
          <p:cNvPicPr>
            <a:picLocks noChangeAspect="1"/>
          </p:cNvPicPr>
          <p:nvPr/>
        </p:nvPicPr>
        <p:blipFill>
          <a:blip r:embed="rId5"/>
          <a:stretch>
            <a:fillRect/>
          </a:stretch>
        </p:blipFill>
        <p:spPr>
          <a:xfrm>
            <a:off x="425436" y="5196506"/>
            <a:ext cx="1535537" cy="15355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Shape 2">
            <a:extLst>
              <a:ext uri="{FF2B5EF4-FFF2-40B4-BE49-F238E27FC236}">
                <a16:creationId xmlns:a16="http://schemas.microsoft.com/office/drawing/2014/main" id="{59D7F78D-6986-4EAC-A8F8-CAE7555A856F}"/>
              </a:ext>
            </a:extLst>
          </p:cNvPr>
          <p:cNvSpPr/>
          <p:nvPr/>
        </p:nvSpPr>
        <p:spPr>
          <a:xfrm>
            <a:off x="6454240" y="1168184"/>
            <a:ext cx="4816454" cy="2669262"/>
          </a:xfrm>
          <a:prstGeom prst="roundRect">
            <a:avLst>
              <a:gd name="adj" fmla="val 4571"/>
            </a:avLst>
          </a:prstGeom>
          <a:solidFill>
            <a:srgbClr val="277774">
              <a:alpha val="9279"/>
            </a:srgbClr>
          </a:solidFill>
          <a:ln/>
          <a:effectLst>
            <a:outerShdw blurRad="50800" dist="38100" dir="8100000" algn="tr" rotWithShape="0">
              <a:srgbClr val="277774">
                <a:alpha val="10000"/>
              </a:srgbClr>
            </a:outerShdw>
          </a:effectLst>
        </p:spPr>
        <p:txBody>
          <a:bodyPr/>
          <a:lstStyle/>
          <a:p>
            <a:pPr algn="just"/>
            <a:r>
              <a:rPr lang="ru-RU" dirty="0">
                <a:solidFill>
                  <a:schemeClr val="bg1">
                    <a:lumMod val="50000"/>
                  </a:schemeClr>
                </a:solidFill>
              </a:rPr>
              <a:t>Холодильный комплекс зарегистрирован </a:t>
            </a:r>
          </a:p>
          <a:p>
            <a:pPr algn="just"/>
            <a:r>
              <a:rPr lang="ru-RU" dirty="0">
                <a:solidFill>
                  <a:schemeClr val="bg1">
                    <a:lumMod val="50000"/>
                  </a:schemeClr>
                </a:solidFill>
              </a:rPr>
              <a:t>в ИСПП 1.3.2 </a:t>
            </a:r>
            <a:r>
              <a:rPr lang="ru-RU" b="1" dirty="0">
                <a:solidFill>
                  <a:srgbClr val="277774"/>
                </a:solidFill>
              </a:rPr>
              <a:t>«ЦЕРБЕР» </a:t>
            </a:r>
            <a:r>
              <a:rPr lang="ru-RU" dirty="0">
                <a:solidFill>
                  <a:schemeClr val="bg1">
                    <a:lumMod val="50000"/>
                  </a:schemeClr>
                </a:solidFill>
              </a:rPr>
              <a:t>(ФГИС </a:t>
            </a:r>
            <a:r>
              <a:rPr lang="ru-RU" dirty="0" err="1">
                <a:solidFill>
                  <a:schemeClr val="bg1">
                    <a:lumMod val="50000"/>
                  </a:schemeClr>
                </a:solidFill>
              </a:rPr>
              <a:t>ВетИС</a:t>
            </a:r>
            <a:r>
              <a:rPr lang="ru-RU" dirty="0">
                <a:solidFill>
                  <a:schemeClr val="bg1">
                    <a:lumMod val="50000"/>
                  </a:schemeClr>
                </a:solidFill>
              </a:rPr>
              <a:t>)  </a:t>
            </a:r>
          </a:p>
          <a:p>
            <a:pPr algn="just"/>
            <a:r>
              <a:rPr lang="ru-RU" b="1" dirty="0">
                <a:solidFill>
                  <a:srgbClr val="277774"/>
                </a:solidFill>
              </a:rPr>
              <a:t>№  </a:t>
            </a:r>
            <a:r>
              <a:rPr lang="en-US" b="1" dirty="0">
                <a:solidFill>
                  <a:srgbClr val="277774"/>
                </a:solidFill>
              </a:rPr>
              <a:t>RU-025|NM60459</a:t>
            </a:r>
            <a:endParaRPr lang="ru-RU" b="1" dirty="0">
              <a:solidFill>
                <a:srgbClr val="277774"/>
              </a:solidFill>
            </a:endParaRPr>
          </a:p>
          <a:p>
            <a:pPr algn="just"/>
            <a:r>
              <a:rPr lang="ru-RU" dirty="0">
                <a:solidFill>
                  <a:schemeClr val="bg1">
                    <a:lumMod val="50000"/>
                  </a:schemeClr>
                </a:solidFill>
              </a:rPr>
              <a:t>обследован </a:t>
            </a:r>
            <a:r>
              <a:rPr lang="ru-RU" dirty="0" err="1">
                <a:solidFill>
                  <a:schemeClr val="bg1">
                    <a:lumMod val="50000"/>
                  </a:schemeClr>
                </a:solidFill>
              </a:rPr>
              <a:t>Россельхознадзором</a:t>
            </a:r>
            <a:endParaRPr lang="ru-RU" dirty="0">
              <a:solidFill>
                <a:schemeClr val="bg1">
                  <a:lumMod val="50000"/>
                </a:schemeClr>
              </a:solidFill>
            </a:endParaRPr>
          </a:p>
          <a:p>
            <a:pPr algn="just"/>
            <a:r>
              <a:rPr lang="ru-RU" dirty="0">
                <a:solidFill>
                  <a:srgbClr val="277774"/>
                </a:solidFill>
              </a:rPr>
              <a:t>интегрирован</a:t>
            </a:r>
            <a:r>
              <a:rPr lang="ru-RU" dirty="0">
                <a:solidFill>
                  <a:schemeClr val="bg1">
                    <a:lumMod val="50000"/>
                  </a:schemeClr>
                </a:solidFill>
              </a:rPr>
              <a:t> в систему электронной сертификации </a:t>
            </a:r>
            <a:r>
              <a:rPr lang="ru-RU" b="1" dirty="0">
                <a:solidFill>
                  <a:srgbClr val="277774"/>
                </a:solidFill>
              </a:rPr>
              <a:t>«МЕРКУРИЙ»  </a:t>
            </a:r>
            <a:r>
              <a:rPr lang="ru-RU" dirty="0">
                <a:solidFill>
                  <a:schemeClr val="bg1">
                    <a:lumMod val="50000"/>
                  </a:schemeClr>
                </a:solidFill>
              </a:rPr>
              <a:t>для учета всех партий  приходящей и уходящей продукции,</a:t>
            </a:r>
          </a:p>
          <a:p>
            <a:pPr algn="just"/>
            <a:r>
              <a:rPr lang="ru-RU" dirty="0">
                <a:solidFill>
                  <a:schemeClr val="bg1">
                    <a:lumMod val="50000"/>
                  </a:schemeClr>
                </a:solidFill>
              </a:rPr>
              <a:t>включен в реестр экспортеров -</a:t>
            </a:r>
          </a:p>
          <a:p>
            <a:pPr algn="just"/>
            <a:r>
              <a:rPr lang="ru-RU" dirty="0">
                <a:solidFill>
                  <a:srgbClr val="277774"/>
                </a:solidFill>
              </a:rPr>
              <a:t>аттестован</a:t>
            </a:r>
            <a:r>
              <a:rPr lang="ru-RU" dirty="0">
                <a:solidFill>
                  <a:schemeClr val="bg1">
                    <a:lumMod val="50000"/>
                  </a:schemeClr>
                </a:solidFill>
              </a:rPr>
              <a:t> на </a:t>
            </a:r>
            <a:r>
              <a:rPr lang="ru-RU" b="1" dirty="0">
                <a:solidFill>
                  <a:srgbClr val="277774"/>
                </a:solidFill>
              </a:rPr>
              <a:t>ЭКСПОРТ в 25 стран:</a:t>
            </a:r>
          </a:p>
          <a:p>
            <a:pPr algn="just"/>
            <a:endParaRPr lang="ru-RU" b="1" dirty="0">
              <a:solidFill>
                <a:srgbClr val="277774"/>
              </a:solidFill>
            </a:endParaRPr>
          </a:p>
          <a:p>
            <a:pPr algn="just"/>
            <a:endParaRPr lang="ru-RU" dirty="0"/>
          </a:p>
          <a:p>
            <a:endParaRPr lang="ru-RU" dirty="0"/>
          </a:p>
          <a:p>
            <a:endParaRPr lang="ru-RU" dirty="0"/>
          </a:p>
        </p:txBody>
      </p:sp>
      <p:sp>
        <p:nvSpPr>
          <p:cNvPr id="2" name="Text 0"/>
          <p:cNvSpPr/>
          <p:nvPr/>
        </p:nvSpPr>
        <p:spPr>
          <a:xfrm>
            <a:off x="469227" y="225659"/>
            <a:ext cx="9290685" cy="640080"/>
          </a:xfrm>
          <a:prstGeom prst="rect">
            <a:avLst/>
          </a:prstGeom>
          <a:noFill/>
          <a:ln/>
        </p:spPr>
        <p:txBody>
          <a:bodyPr wrap="square" rtlCol="0" anchor="ctr"/>
          <a:lstStyle/>
          <a:p>
            <a:pPr marL="0" indent="0">
              <a:buNone/>
            </a:pPr>
            <a:r>
              <a:rPr lang="ru-RU" sz="3000" b="1" dirty="0">
                <a:solidFill>
                  <a:srgbClr val="277774"/>
                </a:solidFill>
                <a:ea typeface="Cambria" pitchFamily="34" charset="-122"/>
                <a:cs typeface="Cambria" pitchFamily="34" charset="-120"/>
              </a:rPr>
              <a:t>Аттестация, интеграция и соответствие ГОСТ</a:t>
            </a:r>
            <a:endParaRPr lang="en-US" sz="3000" dirty="0">
              <a:solidFill>
                <a:srgbClr val="277774"/>
              </a:solidFill>
            </a:endParaRPr>
          </a:p>
        </p:txBody>
      </p:sp>
      <p:pic>
        <p:nvPicPr>
          <p:cNvPr id="1028" name="Picture 4">
            <a:extLst>
              <a:ext uri="{FF2B5EF4-FFF2-40B4-BE49-F238E27FC236}">
                <a16:creationId xmlns:a16="http://schemas.microsoft.com/office/drawing/2014/main" id="{7CB7FC1F-0BCE-432B-BB79-B273014B1F28}"/>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821" r="51249"/>
          <a:stretch/>
        </p:blipFill>
        <p:spPr bwMode="auto">
          <a:xfrm>
            <a:off x="4378042" y="1129683"/>
            <a:ext cx="1824610" cy="2669262"/>
          </a:xfrm>
          <a:prstGeom prst="rect">
            <a:avLst/>
          </a:prstGeom>
          <a:noFill/>
          <a:effectLst>
            <a:outerShdw blurRad="63500" sx="102000" sy="102000" algn="ctr"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7" name="Рисунок 6">
            <a:extLst>
              <a:ext uri="{FF2B5EF4-FFF2-40B4-BE49-F238E27FC236}">
                <a16:creationId xmlns:a16="http://schemas.microsoft.com/office/drawing/2014/main" id="{A4B1CE79-9D13-4287-B24F-D48DC5B945A4}"/>
              </a:ext>
            </a:extLst>
          </p:cNvPr>
          <p:cNvPicPr>
            <a:picLocks noChangeAspect="1"/>
          </p:cNvPicPr>
          <p:nvPr/>
        </p:nvPicPr>
        <p:blipFill>
          <a:blip r:embed="rId4"/>
          <a:stretch>
            <a:fillRect/>
          </a:stretch>
        </p:blipFill>
        <p:spPr>
          <a:xfrm>
            <a:off x="10302520" y="195554"/>
            <a:ext cx="968174" cy="600652"/>
          </a:xfrm>
          <a:prstGeom prst="rect">
            <a:avLst/>
          </a:prstGeom>
        </p:spPr>
      </p:pic>
      <p:pic>
        <p:nvPicPr>
          <p:cNvPr id="6" name="Picture 4">
            <a:extLst>
              <a:ext uri="{FF2B5EF4-FFF2-40B4-BE49-F238E27FC236}">
                <a16:creationId xmlns:a16="http://schemas.microsoft.com/office/drawing/2014/main" id="{A49AAC05-BE61-47C7-B30F-2ECB46B369B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50000" r="1748"/>
          <a:stretch/>
        </p:blipFill>
        <p:spPr bwMode="auto">
          <a:xfrm>
            <a:off x="2477414" y="1120423"/>
            <a:ext cx="1816765" cy="2640020"/>
          </a:xfrm>
          <a:prstGeom prst="rect">
            <a:avLst/>
          </a:prstGeom>
          <a:noFill/>
          <a:effectLst>
            <a:outerShdw blurRad="63500" sx="102000" sy="102000" algn="ctr"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6C0D3526-8383-4297-807F-DB0B3E88B2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510003" y="1144304"/>
            <a:ext cx="1841617" cy="2592258"/>
          </a:xfrm>
          <a:prstGeom prst="rect">
            <a:avLst/>
          </a:prstGeom>
          <a:effectLst>
            <a:outerShdw blurRad="63500" sx="102000" sy="102000" algn="ctr" rotWithShape="0">
              <a:prstClr val="black">
                <a:alpha val="10000"/>
              </a:prstClr>
            </a:outerShdw>
          </a:effectLst>
        </p:spPr>
      </p:pic>
      <p:sp>
        <p:nvSpPr>
          <p:cNvPr id="12" name="Shape 2">
            <a:extLst>
              <a:ext uri="{FF2B5EF4-FFF2-40B4-BE49-F238E27FC236}">
                <a16:creationId xmlns:a16="http://schemas.microsoft.com/office/drawing/2014/main" id="{C8181F8D-318B-8A47-B399-7D15C1B800C8}"/>
              </a:ext>
            </a:extLst>
          </p:cNvPr>
          <p:cNvSpPr/>
          <p:nvPr/>
        </p:nvSpPr>
        <p:spPr>
          <a:xfrm>
            <a:off x="6454240" y="3947492"/>
            <a:ext cx="4816454" cy="2669262"/>
          </a:xfrm>
          <a:prstGeom prst="roundRect">
            <a:avLst>
              <a:gd name="adj" fmla="val 4571"/>
            </a:avLst>
          </a:prstGeom>
          <a:solidFill>
            <a:srgbClr val="277774">
              <a:alpha val="10079"/>
            </a:srgbClr>
          </a:solidFill>
          <a:ln/>
          <a:effectLst>
            <a:outerShdw blurRad="50800" dist="38100" dir="8100000" algn="tr" rotWithShape="0">
              <a:srgbClr val="277774">
                <a:alpha val="10000"/>
              </a:srgbClr>
            </a:outerShdw>
          </a:effectLst>
        </p:spPr>
        <p:txBody>
          <a:bodyPr/>
          <a:lstStyle/>
          <a:p>
            <a:pPr algn="just"/>
            <a:r>
              <a:rPr lang="ru-RU" dirty="0">
                <a:solidFill>
                  <a:schemeClr val="bg1">
                    <a:lumMod val="50000"/>
                  </a:schemeClr>
                </a:solidFill>
              </a:rPr>
              <a:t>Страны Таможенного союза (Республика Армения, Республика Беларусь, Республика Казахстан, Киргизская Республика, Российская Федерация), Турция, Вьетнам, Таиланд, Нигерия, Япония, ЮАР, Бразилия, Центральная–Африканская Республика, Китай, Корея, Южная Корея, США, Австралия, Новая Зеландия, ОАЭ, Сингапур, Индонезия, Индия, Гонконг, Тайвань</a:t>
            </a:r>
          </a:p>
          <a:p>
            <a:pPr algn="just"/>
            <a:endParaRPr lang="ru-RU" dirty="0"/>
          </a:p>
          <a:p>
            <a:pPr algn="just"/>
            <a:endParaRPr lang="ru-RU" dirty="0"/>
          </a:p>
          <a:p>
            <a:endParaRPr lang="ru-RU" dirty="0"/>
          </a:p>
          <a:p>
            <a:endParaRPr lang="ru-RU" dirty="0"/>
          </a:p>
          <a:p>
            <a:endParaRPr lang="ru-RU" dirty="0"/>
          </a:p>
        </p:txBody>
      </p:sp>
      <p:sp>
        <p:nvSpPr>
          <p:cNvPr id="21" name="Shape 2">
            <a:extLst>
              <a:ext uri="{FF2B5EF4-FFF2-40B4-BE49-F238E27FC236}">
                <a16:creationId xmlns:a16="http://schemas.microsoft.com/office/drawing/2014/main" id="{5B2FF9BD-E2E1-D24C-A496-0A775C641788}"/>
              </a:ext>
            </a:extLst>
          </p:cNvPr>
          <p:cNvSpPr/>
          <p:nvPr/>
        </p:nvSpPr>
        <p:spPr>
          <a:xfrm>
            <a:off x="575879" y="3963080"/>
            <a:ext cx="5626773" cy="2669261"/>
          </a:xfrm>
          <a:prstGeom prst="roundRect">
            <a:avLst>
              <a:gd name="adj" fmla="val 4571"/>
            </a:avLst>
          </a:prstGeom>
          <a:solidFill>
            <a:srgbClr val="277774">
              <a:alpha val="10079"/>
            </a:srgbClr>
          </a:solidFill>
          <a:ln/>
          <a:effectLst>
            <a:outerShdw blurRad="50800" dist="38100" dir="8100000" algn="tr" rotWithShape="0">
              <a:srgbClr val="277774">
                <a:alpha val="10000"/>
              </a:srgbClr>
            </a:outerShdw>
          </a:effectLst>
        </p:spPr>
        <p:txBody>
          <a:bodyPr/>
          <a:lstStyle/>
          <a:p>
            <a:endParaRPr lang="ru-RU" dirty="0">
              <a:solidFill>
                <a:schemeClr val="bg1">
                  <a:lumMod val="50000"/>
                </a:schemeClr>
              </a:solidFill>
            </a:endParaRPr>
          </a:p>
          <a:p>
            <a:r>
              <a:rPr lang="ru-RU" b="1" dirty="0">
                <a:solidFill>
                  <a:srgbClr val="277774"/>
                </a:solidFill>
              </a:rPr>
              <a:t>Сертификат соответствия № ST.RU.0001.P43945 </a:t>
            </a:r>
            <a:endParaRPr lang="ru-RU" sz="1400" b="1" dirty="0">
              <a:solidFill>
                <a:srgbClr val="277774"/>
              </a:solidFill>
            </a:endParaRPr>
          </a:p>
          <a:p>
            <a:r>
              <a:rPr lang="ru-RU" sz="1400" dirty="0">
                <a:solidFill>
                  <a:schemeClr val="bg1">
                    <a:lumMod val="50000"/>
                  </a:schemeClr>
                </a:solidFill>
              </a:rPr>
              <a:t>Система менеджмента безопасности пищевой продукции: хранение,  перевалка и реализация мороженой продукции из мяса сельскохозяйственных животных , объектов водного промысла, </a:t>
            </a:r>
            <a:r>
              <a:rPr lang="ru-RU" sz="1400" dirty="0" err="1">
                <a:solidFill>
                  <a:schemeClr val="bg1">
                    <a:lumMod val="50000"/>
                  </a:schemeClr>
                </a:solidFill>
              </a:rPr>
              <a:t>аквакультуры</a:t>
            </a:r>
            <a:r>
              <a:rPr lang="ru-RU" sz="1400" dirty="0">
                <a:solidFill>
                  <a:schemeClr val="bg1">
                    <a:lumMod val="50000"/>
                  </a:schemeClr>
                </a:solidFill>
              </a:rPr>
              <a:t> и мяса птицы </a:t>
            </a:r>
            <a:r>
              <a:rPr lang="ru-RU" sz="1400" dirty="0" err="1">
                <a:solidFill>
                  <a:srgbClr val="277774"/>
                </a:solidFill>
              </a:rPr>
              <a:t>соответ</a:t>
            </a:r>
            <a:r>
              <a:rPr lang="en-US" sz="1400" dirty="0">
                <a:solidFill>
                  <a:srgbClr val="277774"/>
                </a:solidFill>
              </a:rPr>
              <a:t>c</a:t>
            </a:r>
            <a:r>
              <a:rPr lang="ru-RU" sz="1400" dirty="0" err="1">
                <a:solidFill>
                  <a:srgbClr val="277774"/>
                </a:solidFill>
              </a:rPr>
              <a:t>твует</a:t>
            </a:r>
            <a:r>
              <a:rPr lang="ru-RU" sz="1400" dirty="0">
                <a:solidFill>
                  <a:srgbClr val="277774"/>
                </a:solidFill>
              </a:rPr>
              <a:t>  </a:t>
            </a:r>
            <a:r>
              <a:rPr lang="ru-RU" sz="1400" dirty="0">
                <a:solidFill>
                  <a:schemeClr val="bg1">
                    <a:lumMod val="50000"/>
                  </a:schemeClr>
                </a:solidFill>
              </a:rPr>
              <a:t>требованиям </a:t>
            </a:r>
          </a:p>
          <a:p>
            <a:r>
              <a:rPr lang="ru-RU" sz="1400" dirty="0">
                <a:solidFill>
                  <a:schemeClr val="bg1">
                    <a:lumMod val="50000"/>
                  </a:schemeClr>
                </a:solidFill>
              </a:rPr>
              <a:t>ГОСТ  Р ИСО 22000-2019 (</a:t>
            </a:r>
            <a:r>
              <a:rPr lang="en-US" sz="1400" dirty="0">
                <a:solidFill>
                  <a:schemeClr val="bg1">
                    <a:lumMod val="50000"/>
                  </a:schemeClr>
                </a:solidFill>
              </a:rPr>
              <a:t>ISO 22000</a:t>
            </a:r>
            <a:r>
              <a:rPr lang="ru-RU" sz="1400" dirty="0">
                <a:solidFill>
                  <a:schemeClr val="bg1">
                    <a:lumMod val="50000"/>
                  </a:schemeClr>
                </a:solidFill>
              </a:rPr>
              <a:t>:</a:t>
            </a:r>
            <a:r>
              <a:rPr lang="en-US" sz="1400" dirty="0">
                <a:solidFill>
                  <a:schemeClr val="bg1">
                    <a:lumMod val="50000"/>
                  </a:schemeClr>
                </a:solidFill>
              </a:rPr>
              <a:t>2018)</a:t>
            </a:r>
            <a:endParaRPr lang="ru-RU" sz="1400" dirty="0">
              <a:solidFill>
                <a:schemeClr val="bg1">
                  <a:lumMod val="50000"/>
                </a:schemeClr>
              </a:solidFill>
            </a:endParaRPr>
          </a:p>
          <a:p>
            <a:endParaRPr lang="en-US" sz="1400" dirty="0">
              <a:solidFill>
                <a:schemeClr val="bg1">
                  <a:lumMod val="50000"/>
                </a:schemeClr>
              </a:solidFill>
            </a:endParaRPr>
          </a:p>
          <a:p>
            <a:r>
              <a:rPr lang="ru-RU" dirty="0">
                <a:solidFill>
                  <a:schemeClr val="bg1">
                    <a:lumMod val="50000"/>
                  </a:schemeClr>
                </a:solidFill>
              </a:rPr>
              <a:t>Ветеринарный учет (КГБУ «Находкинская ВСББЖ»)</a:t>
            </a:r>
          </a:p>
          <a:p>
            <a:endParaRPr lang="ru-RU" dirty="0">
              <a:solidFill>
                <a:schemeClr val="bg1">
                  <a:lumMod val="50000"/>
                </a:schemeClr>
              </a:solidFill>
            </a:endParaRPr>
          </a:p>
        </p:txBody>
      </p:sp>
    </p:spTree>
    <p:extLst>
      <p:ext uri="{BB962C8B-B14F-4D97-AF65-F5344CB8AC3E}">
        <p14:creationId xmlns:p14="http://schemas.microsoft.com/office/powerpoint/2010/main" val="3534871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548640" y="502920"/>
            <a:ext cx="9144000" cy="387016"/>
          </a:xfrm>
          <a:prstGeom prst="rect">
            <a:avLst/>
          </a:prstGeom>
          <a:noFill/>
          <a:ln/>
        </p:spPr>
        <p:txBody>
          <a:bodyPr wrap="square" rtlCol="0" anchor="ctr"/>
          <a:lstStyle/>
          <a:p>
            <a:pPr marL="0" indent="0">
              <a:buNone/>
            </a:pPr>
            <a:endParaRPr lang="en-US" sz="3000" dirty="0"/>
          </a:p>
        </p:txBody>
      </p:sp>
      <p:sp>
        <p:nvSpPr>
          <p:cNvPr id="3" name="Text 1"/>
          <p:cNvSpPr/>
          <p:nvPr/>
        </p:nvSpPr>
        <p:spPr>
          <a:xfrm>
            <a:off x="548640" y="557620"/>
            <a:ext cx="7999307" cy="411480"/>
          </a:xfrm>
          <a:prstGeom prst="rect">
            <a:avLst/>
          </a:prstGeom>
          <a:noFill/>
          <a:ln/>
        </p:spPr>
        <p:txBody>
          <a:bodyPr wrap="square" rtlCol="0" anchor="ctr"/>
          <a:lstStyle/>
          <a:p>
            <a:pPr marL="0" indent="0">
              <a:buNone/>
            </a:pPr>
            <a:r>
              <a:rPr lang="ru-RU" sz="2800" b="1" dirty="0">
                <a:solidFill>
                  <a:srgbClr val="277774"/>
                </a:solidFill>
                <a:ea typeface="Calibri" pitchFamily="34" charset="-122"/>
                <a:cs typeface="Calibri" pitchFamily="34" charset="-120"/>
              </a:rPr>
              <a:t>ПРИГЛАШАЕМ К СОТРУДНИЧЕСТВУ</a:t>
            </a:r>
            <a:endParaRPr lang="en-US" sz="2800" b="1" dirty="0">
              <a:solidFill>
                <a:srgbClr val="277774"/>
              </a:solidFill>
            </a:endParaRPr>
          </a:p>
        </p:txBody>
      </p:sp>
      <p:grpSp>
        <p:nvGrpSpPr>
          <p:cNvPr id="30" name="Группа 29">
            <a:extLst>
              <a:ext uri="{FF2B5EF4-FFF2-40B4-BE49-F238E27FC236}">
                <a16:creationId xmlns:a16="http://schemas.microsoft.com/office/drawing/2014/main" id="{9839D6C1-9398-4F87-A73F-610E756B5865}"/>
              </a:ext>
            </a:extLst>
          </p:cNvPr>
          <p:cNvGrpSpPr/>
          <p:nvPr/>
        </p:nvGrpSpPr>
        <p:grpSpPr>
          <a:xfrm>
            <a:off x="1276556" y="3178240"/>
            <a:ext cx="5358610" cy="908128"/>
            <a:chOff x="1234441" y="1871036"/>
            <a:chExt cx="5358610" cy="854709"/>
          </a:xfrm>
        </p:grpSpPr>
        <p:sp>
          <p:nvSpPr>
            <p:cNvPr id="6" name="Text 3"/>
            <p:cNvSpPr/>
            <p:nvPr/>
          </p:nvSpPr>
          <p:spPr>
            <a:xfrm>
              <a:off x="1243811" y="1871036"/>
              <a:ext cx="5349240" cy="365760"/>
            </a:xfrm>
            <a:prstGeom prst="rect">
              <a:avLst/>
            </a:prstGeom>
            <a:noFill/>
            <a:ln/>
          </p:spPr>
          <p:txBody>
            <a:bodyPr wrap="square" rtlCol="0" anchor="ctr"/>
            <a:lstStyle/>
            <a:p>
              <a:pPr marL="0" indent="0">
                <a:buNone/>
              </a:pPr>
              <a:r>
                <a:rPr lang="ru-RU" sz="2000" b="1" dirty="0">
                  <a:solidFill>
                    <a:srgbClr val="277774"/>
                  </a:solidFill>
                  <a:ea typeface="Calibri" pitchFamily="34" charset="-122"/>
                  <a:cs typeface="Calibri" pitchFamily="34" charset="-120"/>
                </a:rPr>
                <a:t>Перевалка и хранение режимных грузов (</a:t>
              </a:r>
              <a:r>
                <a:rPr lang="en-US" sz="2000" b="1" dirty="0">
                  <a:solidFill>
                    <a:srgbClr val="277774"/>
                  </a:solidFill>
                  <a:ea typeface="Calibri" pitchFamily="34" charset="-122"/>
                  <a:cs typeface="Calibri" pitchFamily="34" charset="-120"/>
                </a:rPr>
                <a:t>Reefer Cargo</a:t>
              </a:r>
              <a:r>
                <a:rPr lang="ru-RU" sz="2000" b="1" dirty="0">
                  <a:solidFill>
                    <a:srgbClr val="277774"/>
                  </a:solidFill>
                  <a:ea typeface="Calibri" pitchFamily="34" charset="-122"/>
                  <a:cs typeface="Calibri" pitchFamily="34" charset="-120"/>
                </a:rPr>
                <a:t>)</a:t>
              </a:r>
              <a:endParaRPr lang="en-US" sz="2000" dirty="0">
                <a:solidFill>
                  <a:srgbClr val="277774"/>
                </a:solidFill>
              </a:endParaRPr>
            </a:p>
          </p:txBody>
        </p:sp>
        <p:sp>
          <p:nvSpPr>
            <p:cNvPr id="7" name="Text 4"/>
            <p:cNvSpPr/>
            <p:nvPr/>
          </p:nvSpPr>
          <p:spPr>
            <a:xfrm>
              <a:off x="1234441" y="2359985"/>
              <a:ext cx="5349240" cy="365760"/>
            </a:xfrm>
            <a:prstGeom prst="rect">
              <a:avLst/>
            </a:prstGeom>
            <a:noFill/>
            <a:ln/>
          </p:spPr>
          <p:txBody>
            <a:bodyPr wrap="square" rtlCol="0" anchor="ctr"/>
            <a:lstStyle/>
            <a:p>
              <a:pPr marL="0" indent="0">
                <a:lnSpc>
                  <a:spcPct val="120000"/>
                </a:lnSpc>
                <a:buNone/>
              </a:pPr>
              <a:r>
                <a:rPr lang="ru-RU" sz="1200" dirty="0">
                  <a:solidFill>
                    <a:schemeClr val="bg1">
                      <a:lumMod val="50000"/>
                    </a:schemeClr>
                  </a:solidFill>
                  <a:ea typeface="Calibri" pitchFamily="34" charset="-122"/>
                  <a:cs typeface="Calibri" pitchFamily="34" charset="-120"/>
                </a:rPr>
                <a:t>Предлагаем у</a:t>
              </a:r>
              <a:r>
                <a:rPr lang="en-US" sz="1200" dirty="0" err="1">
                  <a:solidFill>
                    <a:schemeClr val="bg1">
                      <a:lumMod val="50000"/>
                    </a:schemeClr>
                  </a:solidFill>
                  <a:ea typeface="Calibri" pitchFamily="34" charset="-122"/>
                  <a:cs typeface="Calibri" pitchFamily="34" charset="-120"/>
                </a:rPr>
                <a:t>слуги</a:t>
              </a:r>
              <a:r>
                <a:rPr lang="en-US"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по</a:t>
              </a:r>
              <a:r>
                <a:rPr lang="en-US"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перевалке</a:t>
              </a:r>
              <a:r>
                <a:rPr lang="en-US" sz="1200" dirty="0">
                  <a:solidFill>
                    <a:schemeClr val="bg1">
                      <a:lumMod val="50000"/>
                    </a:schemeClr>
                  </a:solidFill>
                  <a:ea typeface="Calibri" pitchFamily="34" charset="-122"/>
                  <a:cs typeface="Calibri" pitchFamily="34" charset="-120"/>
                </a:rPr>
                <a:t> и </a:t>
              </a:r>
              <a:r>
                <a:rPr lang="en-US" sz="1200" dirty="0" err="1">
                  <a:solidFill>
                    <a:schemeClr val="bg1">
                      <a:lumMod val="50000"/>
                    </a:schemeClr>
                  </a:solidFill>
                  <a:ea typeface="Calibri" pitchFamily="34" charset="-122"/>
                  <a:cs typeface="Calibri" pitchFamily="34" charset="-120"/>
                </a:rPr>
                <a:t>хранению</a:t>
              </a:r>
              <a:r>
                <a:rPr lang="en-US" sz="1200" dirty="0">
                  <a:solidFill>
                    <a:schemeClr val="bg1">
                      <a:lumMod val="50000"/>
                    </a:schemeClr>
                  </a:solidFill>
                  <a:ea typeface="Calibri" pitchFamily="34" charset="-122"/>
                  <a:cs typeface="Calibri" pitchFamily="34" charset="-120"/>
                </a:rPr>
                <a:t> </a:t>
              </a:r>
              <a:r>
                <a:rPr lang="ru-RU" sz="1200" dirty="0">
                  <a:solidFill>
                    <a:schemeClr val="bg1">
                      <a:lumMod val="50000"/>
                    </a:schemeClr>
                  </a:solidFill>
                  <a:ea typeface="Calibri" pitchFamily="34" charset="-122"/>
                  <a:cs typeface="Calibri" pitchFamily="34" charset="-120"/>
                </a:rPr>
                <a:t>замороженной и охлажденной </a:t>
              </a:r>
              <a:r>
                <a:rPr lang="en-US" sz="1200" dirty="0" err="1">
                  <a:solidFill>
                    <a:schemeClr val="bg1">
                      <a:lumMod val="50000"/>
                    </a:schemeClr>
                  </a:solidFill>
                  <a:ea typeface="Calibri" pitchFamily="34" charset="-122"/>
                  <a:cs typeface="Calibri" pitchFamily="34" charset="-120"/>
                </a:rPr>
                <a:t>продукции</a:t>
              </a:r>
              <a:r>
                <a:rPr lang="en-US"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с</a:t>
              </a:r>
              <a:r>
                <a:rPr lang="en-US" sz="1200" dirty="0">
                  <a:solidFill>
                    <a:schemeClr val="bg1">
                      <a:lumMod val="50000"/>
                    </a:schemeClr>
                  </a:solidFill>
                  <a:ea typeface="Calibri" pitchFamily="34" charset="-122"/>
                  <a:cs typeface="Calibri" pitchFamily="34" charset="-120"/>
                </a:rPr>
                <a:t> частичной или полной </a:t>
              </a:r>
              <a:r>
                <a:rPr lang="en-US" sz="1200" dirty="0" err="1">
                  <a:solidFill>
                    <a:schemeClr val="bg1">
                      <a:lumMod val="50000"/>
                    </a:schemeClr>
                  </a:solidFill>
                  <a:ea typeface="Calibri" pitchFamily="34" charset="-122"/>
                  <a:cs typeface="Calibri" pitchFamily="34" charset="-120"/>
                </a:rPr>
                <a:t>загрузкой</a:t>
              </a:r>
              <a:r>
                <a:rPr lang="en-US"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холодильн</a:t>
              </a:r>
              <a:r>
                <a:rPr lang="ru-RU" sz="1200" dirty="0">
                  <a:solidFill>
                    <a:schemeClr val="bg1">
                      <a:lumMod val="50000"/>
                    </a:schemeClr>
                  </a:solidFill>
                  <a:ea typeface="Calibri" pitchFamily="34" charset="-122"/>
                  <a:cs typeface="Calibri" pitchFamily="34" charset="-120"/>
                </a:rPr>
                <a:t>ого комплекса </a:t>
              </a:r>
              <a:endParaRPr lang="en-US" sz="1200" dirty="0">
                <a:solidFill>
                  <a:schemeClr val="bg1">
                    <a:lumMod val="50000"/>
                  </a:schemeClr>
                </a:solidFill>
              </a:endParaRPr>
            </a:p>
          </p:txBody>
        </p:sp>
      </p:grpSp>
      <p:grpSp>
        <p:nvGrpSpPr>
          <p:cNvPr id="23" name="Группа 22">
            <a:extLst>
              <a:ext uri="{FF2B5EF4-FFF2-40B4-BE49-F238E27FC236}">
                <a16:creationId xmlns:a16="http://schemas.microsoft.com/office/drawing/2014/main" id="{01FB2D40-2CCE-4FB4-97B3-3EB3502F04F8}"/>
              </a:ext>
            </a:extLst>
          </p:cNvPr>
          <p:cNvGrpSpPr/>
          <p:nvPr/>
        </p:nvGrpSpPr>
        <p:grpSpPr>
          <a:xfrm>
            <a:off x="476327" y="1579065"/>
            <a:ext cx="6564330" cy="881415"/>
            <a:chOff x="397400" y="4581144"/>
            <a:chExt cx="6186280" cy="695367"/>
          </a:xfrm>
        </p:grpSpPr>
        <p:sp>
          <p:nvSpPr>
            <p:cNvPr id="12" name="Shape 8"/>
            <p:cNvSpPr/>
            <p:nvPr/>
          </p:nvSpPr>
          <p:spPr>
            <a:xfrm>
              <a:off x="397400" y="4691132"/>
              <a:ext cx="684420" cy="569256"/>
            </a:xfrm>
            <a:prstGeom prst="ellipse">
              <a:avLst/>
            </a:prstGeom>
            <a:solidFill>
              <a:srgbClr val="277774"/>
            </a:solidFill>
            <a:ln/>
          </p:spPr>
        </p:sp>
        <p:sp>
          <p:nvSpPr>
            <p:cNvPr id="14" name="Text 9"/>
            <p:cNvSpPr/>
            <p:nvPr/>
          </p:nvSpPr>
          <p:spPr>
            <a:xfrm>
              <a:off x="1234440" y="4581144"/>
              <a:ext cx="5349240" cy="365760"/>
            </a:xfrm>
            <a:prstGeom prst="rect">
              <a:avLst/>
            </a:prstGeom>
            <a:noFill/>
            <a:ln/>
          </p:spPr>
          <p:txBody>
            <a:bodyPr wrap="square" rtlCol="0" anchor="ctr"/>
            <a:lstStyle/>
            <a:p>
              <a:pPr marL="0" indent="0">
                <a:buNone/>
              </a:pPr>
              <a:r>
                <a:rPr lang="en-US" sz="2000" b="1" dirty="0" err="1">
                  <a:solidFill>
                    <a:srgbClr val="277774"/>
                  </a:solidFill>
                  <a:ea typeface="Calibri" pitchFamily="34" charset="-122"/>
                  <a:cs typeface="Calibri" pitchFamily="34" charset="-120"/>
                </a:rPr>
                <a:t>Аренда</a:t>
              </a:r>
              <a:r>
                <a:rPr lang="ru-RU" sz="2000" b="1" dirty="0">
                  <a:solidFill>
                    <a:srgbClr val="277774"/>
                  </a:solidFill>
                  <a:ea typeface="Calibri" pitchFamily="34" charset="-122"/>
                  <a:cs typeface="Calibri" pitchFamily="34" charset="-120"/>
                </a:rPr>
                <a:t> холодильного </a:t>
              </a:r>
              <a:r>
                <a:rPr lang="en-US" sz="2000" b="1" dirty="0" err="1">
                  <a:solidFill>
                    <a:srgbClr val="277774"/>
                  </a:solidFill>
                  <a:ea typeface="Calibri" pitchFamily="34" charset="-122"/>
                  <a:cs typeface="Calibri" pitchFamily="34" charset="-120"/>
                </a:rPr>
                <a:t>комплекса</a:t>
              </a:r>
              <a:endParaRPr lang="en-US" sz="2000" dirty="0">
                <a:solidFill>
                  <a:srgbClr val="277774"/>
                </a:solidFill>
              </a:endParaRPr>
            </a:p>
          </p:txBody>
        </p:sp>
        <p:sp>
          <p:nvSpPr>
            <p:cNvPr id="15" name="Text 10"/>
            <p:cNvSpPr/>
            <p:nvPr/>
          </p:nvSpPr>
          <p:spPr>
            <a:xfrm>
              <a:off x="1221455" y="5001838"/>
              <a:ext cx="5349240" cy="274673"/>
            </a:xfrm>
            <a:prstGeom prst="rect">
              <a:avLst/>
            </a:prstGeom>
            <a:noFill/>
            <a:ln/>
          </p:spPr>
          <p:txBody>
            <a:bodyPr wrap="square" rtlCol="0" anchor="ctr"/>
            <a:lstStyle/>
            <a:p>
              <a:pPr>
                <a:lnSpc>
                  <a:spcPct val="120000"/>
                </a:lnSpc>
              </a:pPr>
              <a:r>
                <a:rPr lang="ru-RU" sz="1200" dirty="0">
                  <a:solidFill>
                    <a:schemeClr val="bg1">
                      <a:lumMod val="50000"/>
                    </a:schemeClr>
                  </a:solidFill>
                  <a:ea typeface="Calibri" pitchFamily="34" charset="-122"/>
                  <a:cs typeface="Calibri" pitchFamily="34" charset="-120"/>
                </a:rPr>
                <a:t>Передаем в долгосрочную аренду </a:t>
              </a:r>
              <a:r>
                <a:rPr lang="en-US" sz="1200" dirty="0" err="1">
                  <a:solidFill>
                    <a:schemeClr val="bg1">
                      <a:lumMod val="50000"/>
                    </a:schemeClr>
                  </a:solidFill>
                  <a:ea typeface="Calibri" pitchFamily="34" charset="-122"/>
                  <a:cs typeface="Calibri" pitchFamily="34" charset="-120"/>
                </a:rPr>
                <a:t>холодильн</a:t>
              </a:r>
              <a:r>
                <a:rPr lang="ru-RU" sz="1200" dirty="0" err="1">
                  <a:solidFill>
                    <a:schemeClr val="bg1">
                      <a:lumMod val="50000"/>
                    </a:schemeClr>
                  </a:solidFill>
                  <a:ea typeface="Calibri" pitchFamily="34" charset="-122"/>
                  <a:cs typeface="Calibri" pitchFamily="34" charset="-120"/>
                </a:rPr>
                <a:t>ый</a:t>
              </a:r>
              <a:r>
                <a:rPr lang="ru-RU"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комплекс</a:t>
              </a:r>
              <a:r>
                <a:rPr lang="ru-RU" sz="1200" dirty="0">
                  <a:solidFill>
                    <a:schemeClr val="bg1">
                      <a:lumMod val="50000"/>
                    </a:schemeClr>
                  </a:solidFill>
                  <a:ea typeface="Calibri" pitchFamily="34" charset="-122"/>
                  <a:cs typeface="Calibri" pitchFamily="34" charset="-120"/>
                </a:rPr>
                <a:t> </a:t>
              </a:r>
            </a:p>
            <a:p>
              <a:pPr>
                <a:lnSpc>
                  <a:spcPct val="120000"/>
                </a:lnSpc>
              </a:pPr>
              <a:r>
                <a:rPr lang="en-US" sz="1200" dirty="0" err="1">
                  <a:solidFill>
                    <a:schemeClr val="bg1">
                      <a:lumMod val="50000"/>
                    </a:schemeClr>
                  </a:solidFill>
                  <a:ea typeface="Calibri" pitchFamily="34" charset="-122"/>
                  <a:cs typeface="Calibri" pitchFamily="34" charset="-120"/>
                </a:rPr>
                <a:t>с</a:t>
              </a:r>
              <a:r>
                <a:rPr lang="en-US" sz="1200" dirty="0">
                  <a:solidFill>
                    <a:schemeClr val="bg1">
                      <a:lumMod val="50000"/>
                    </a:schemeClr>
                  </a:solidFill>
                  <a:ea typeface="Calibri" pitchFamily="34" charset="-122"/>
                  <a:cs typeface="Calibri" pitchFamily="34" charset="-120"/>
                </a:rPr>
                <a:t> оборудованием </a:t>
              </a:r>
              <a:r>
                <a:rPr lang="en-US" sz="1200" dirty="0" err="1">
                  <a:solidFill>
                    <a:schemeClr val="bg1">
                      <a:lumMod val="50000"/>
                    </a:schemeClr>
                  </a:solidFill>
                  <a:ea typeface="Calibri" pitchFamily="34" charset="-122"/>
                  <a:cs typeface="Calibri" pitchFamily="34" charset="-120"/>
                </a:rPr>
                <a:t>и</a:t>
              </a:r>
              <a:r>
                <a:rPr lang="en-US"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персоналом</a:t>
              </a:r>
              <a:endParaRPr lang="en-US" sz="1200" dirty="0">
                <a:solidFill>
                  <a:schemeClr val="bg1">
                    <a:lumMod val="50000"/>
                  </a:schemeClr>
                </a:solidFill>
              </a:endParaRPr>
            </a:p>
          </p:txBody>
        </p:sp>
      </p:grpSp>
      <p:pic>
        <p:nvPicPr>
          <p:cNvPr id="28" name="Рисунок 27">
            <a:extLst>
              <a:ext uri="{FF2B5EF4-FFF2-40B4-BE49-F238E27FC236}">
                <a16:creationId xmlns:a16="http://schemas.microsoft.com/office/drawing/2014/main" id="{D0CD92AB-6F39-46D8-9CF4-1CA7EEB95D49}"/>
              </a:ext>
            </a:extLst>
          </p:cNvPr>
          <p:cNvPicPr>
            <a:picLocks noChangeAspect="1"/>
          </p:cNvPicPr>
          <p:nvPr/>
        </p:nvPicPr>
        <p:blipFill>
          <a:blip r:embed="rId3"/>
          <a:stretch>
            <a:fillRect/>
          </a:stretch>
        </p:blipFill>
        <p:spPr>
          <a:xfrm>
            <a:off x="10393720" y="441083"/>
            <a:ext cx="968174" cy="600652"/>
          </a:xfrm>
          <a:prstGeom prst="rect">
            <a:avLst/>
          </a:prstGeom>
        </p:spPr>
      </p:pic>
      <p:grpSp>
        <p:nvGrpSpPr>
          <p:cNvPr id="22" name="Группа 21">
            <a:extLst>
              <a:ext uri="{FF2B5EF4-FFF2-40B4-BE49-F238E27FC236}">
                <a16:creationId xmlns:a16="http://schemas.microsoft.com/office/drawing/2014/main" id="{9D44649A-2E19-47F5-B576-D5CDB6B7504B}"/>
              </a:ext>
            </a:extLst>
          </p:cNvPr>
          <p:cNvGrpSpPr/>
          <p:nvPr/>
        </p:nvGrpSpPr>
        <p:grpSpPr>
          <a:xfrm>
            <a:off x="6941537" y="1528066"/>
            <a:ext cx="4453484" cy="3713038"/>
            <a:chOff x="6999128" y="2258128"/>
            <a:chExt cx="4526280" cy="3941100"/>
          </a:xfrm>
        </p:grpSpPr>
        <p:grpSp>
          <p:nvGrpSpPr>
            <p:cNvPr id="21" name="Группа 20">
              <a:extLst>
                <a:ext uri="{FF2B5EF4-FFF2-40B4-BE49-F238E27FC236}">
                  <a16:creationId xmlns:a16="http://schemas.microsoft.com/office/drawing/2014/main" id="{FA9A6C16-5D2B-4C6B-B352-257F2F222A90}"/>
                </a:ext>
              </a:extLst>
            </p:cNvPr>
            <p:cNvGrpSpPr/>
            <p:nvPr/>
          </p:nvGrpSpPr>
          <p:grpSpPr>
            <a:xfrm>
              <a:off x="6999128" y="2258128"/>
              <a:ext cx="4526280" cy="3941100"/>
              <a:chOff x="7132265" y="3124099"/>
              <a:chExt cx="4526280" cy="3941100"/>
            </a:xfrm>
          </p:grpSpPr>
          <p:sp>
            <p:nvSpPr>
              <p:cNvPr id="16" name="Shape 11"/>
              <p:cNvSpPr/>
              <p:nvPr/>
            </p:nvSpPr>
            <p:spPr>
              <a:xfrm>
                <a:off x="7132265" y="3124099"/>
                <a:ext cx="4526280" cy="3941100"/>
              </a:xfrm>
              <a:prstGeom prst="roundRect">
                <a:avLst>
                  <a:gd name="adj" fmla="val 2062"/>
                </a:avLst>
              </a:prstGeom>
              <a:solidFill>
                <a:srgbClr val="277774">
                  <a:alpha val="10471"/>
                </a:srgbClr>
              </a:solidFill>
              <a:ln/>
              <a:effectLst>
                <a:outerShdw blurRad="127000" dist="38100" dir="5400000" algn="bl" rotWithShape="0">
                  <a:srgbClr val="1A1A1A">
                    <a:alpha val="28000"/>
                  </a:srgbClr>
                </a:outerShdw>
              </a:effectLst>
            </p:spPr>
            <p:txBody>
              <a:bodyPr/>
              <a:lstStyle/>
              <a:p>
                <a:endParaRPr lang="ru-RU" dirty="0"/>
              </a:p>
            </p:txBody>
          </p:sp>
          <p:sp>
            <p:nvSpPr>
              <p:cNvPr id="17" name="Text 12"/>
              <p:cNvSpPr/>
              <p:nvPr/>
            </p:nvSpPr>
            <p:spPr>
              <a:xfrm>
                <a:off x="7406401" y="3179782"/>
                <a:ext cx="3886200" cy="411480"/>
              </a:xfrm>
              <a:prstGeom prst="rect">
                <a:avLst/>
              </a:prstGeom>
              <a:noFill/>
              <a:ln/>
            </p:spPr>
            <p:txBody>
              <a:bodyPr wrap="square" rtlCol="0" anchor="ctr"/>
              <a:lstStyle/>
              <a:p>
                <a:pPr marL="0" indent="0">
                  <a:buNone/>
                </a:pPr>
                <a:r>
                  <a:rPr lang="en-US" sz="2000" b="1" dirty="0">
                    <a:solidFill>
                      <a:srgbClr val="277774"/>
                    </a:solidFill>
                    <a:ea typeface="Cambria" pitchFamily="34" charset="-122"/>
                    <a:cs typeface="Cambria" pitchFamily="34" charset="-120"/>
                  </a:rPr>
                  <a:t>Контакты</a:t>
                </a:r>
                <a:endParaRPr lang="en-US" sz="2000" dirty="0">
                  <a:solidFill>
                    <a:srgbClr val="277774"/>
                  </a:solidFill>
                </a:endParaRPr>
              </a:p>
            </p:txBody>
          </p:sp>
          <p:sp>
            <p:nvSpPr>
              <p:cNvPr id="18" name="Shape 13"/>
              <p:cNvSpPr/>
              <p:nvPr/>
            </p:nvSpPr>
            <p:spPr>
              <a:xfrm>
                <a:off x="7475220" y="3790398"/>
                <a:ext cx="384048" cy="384048"/>
              </a:xfrm>
              <a:prstGeom prst="ellipse">
                <a:avLst/>
              </a:prstGeom>
              <a:solidFill>
                <a:srgbClr val="EEF4F9"/>
              </a:solidFill>
              <a:ln/>
            </p:spPr>
          </p:sp>
          <p:pic>
            <p:nvPicPr>
              <p:cNvPr id="19" name="Image 3" descr="/home/claude/assets/icon_mappin_navy.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4322" y="3899875"/>
                <a:ext cx="184343" cy="184343"/>
              </a:xfrm>
              <a:prstGeom prst="rect">
                <a:avLst/>
              </a:prstGeom>
            </p:spPr>
          </p:pic>
          <p:sp>
            <p:nvSpPr>
              <p:cNvPr id="20" name="Text 14"/>
              <p:cNvSpPr/>
              <p:nvPr/>
            </p:nvSpPr>
            <p:spPr>
              <a:xfrm>
                <a:off x="8023860" y="3790398"/>
                <a:ext cx="3337560" cy="548640"/>
              </a:xfrm>
              <a:prstGeom prst="rect">
                <a:avLst/>
              </a:prstGeom>
              <a:noFill/>
              <a:ln/>
            </p:spPr>
            <p:txBody>
              <a:bodyPr wrap="square" rtlCol="0" anchor="ctr"/>
              <a:lstStyle/>
              <a:p>
                <a:pPr marL="0" indent="0">
                  <a:lnSpc>
                    <a:spcPct val="115000"/>
                  </a:lnSpc>
                  <a:buNone/>
                </a:pPr>
                <a:endParaRPr lang="ru-RU" sz="1050" dirty="0">
                  <a:solidFill>
                    <a:srgbClr val="26313D"/>
                  </a:solidFill>
                  <a:ea typeface="Calibri" pitchFamily="34" charset="-122"/>
                  <a:cs typeface="Calibri" pitchFamily="34" charset="-120"/>
                </a:endParaRPr>
              </a:p>
              <a:p>
                <a:pPr marL="0" indent="0">
                  <a:lnSpc>
                    <a:spcPct val="115000"/>
                  </a:lnSpc>
                  <a:buNone/>
                </a:pPr>
                <a:r>
                  <a:rPr lang="ru-RU" sz="1050" dirty="0">
                    <a:solidFill>
                      <a:schemeClr val="bg1">
                        <a:lumMod val="50000"/>
                      </a:schemeClr>
                    </a:solidFill>
                    <a:ea typeface="Calibri" pitchFamily="34" charset="-122"/>
                    <a:cs typeface="Calibri" pitchFamily="34" charset="-120"/>
                  </a:rPr>
                  <a:t>АО «НМРП»</a:t>
                </a:r>
              </a:p>
              <a:p>
                <a:pPr marL="0" indent="0">
                  <a:lnSpc>
                    <a:spcPct val="115000"/>
                  </a:lnSpc>
                  <a:buNone/>
                </a:pPr>
                <a:r>
                  <a:rPr lang="en-US" sz="1050" dirty="0">
                    <a:solidFill>
                      <a:schemeClr val="bg1">
                        <a:lumMod val="50000"/>
                      </a:schemeClr>
                    </a:solidFill>
                    <a:ea typeface="Calibri" pitchFamily="34" charset="-122"/>
                    <a:cs typeface="Calibri" pitchFamily="34" charset="-120"/>
                  </a:rPr>
                  <a:t>692917, Приморский край,</a:t>
                </a:r>
                <a:endParaRPr lang="en-US" sz="1050" dirty="0">
                  <a:solidFill>
                    <a:schemeClr val="bg1">
                      <a:lumMod val="50000"/>
                    </a:schemeClr>
                  </a:solidFill>
                </a:endParaRPr>
              </a:p>
              <a:p>
                <a:pPr marL="0" indent="0">
                  <a:lnSpc>
                    <a:spcPct val="115000"/>
                  </a:lnSpc>
                  <a:buNone/>
                </a:pPr>
                <a:r>
                  <a:rPr lang="en-US" sz="1050" dirty="0">
                    <a:solidFill>
                      <a:schemeClr val="bg1">
                        <a:lumMod val="50000"/>
                      </a:schemeClr>
                    </a:solidFill>
                    <a:ea typeface="Calibri" pitchFamily="34" charset="-122"/>
                    <a:cs typeface="Calibri" pitchFamily="34" charset="-120"/>
                  </a:rPr>
                  <a:t>г. Находка, Находкинский проспект, 69</a:t>
                </a:r>
                <a:endParaRPr lang="ru-RU" sz="1050" dirty="0">
                  <a:solidFill>
                    <a:schemeClr val="bg1">
                      <a:lumMod val="50000"/>
                    </a:schemeClr>
                  </a:solidFill>
                  <a:ea typeface="Calibri" pitchFamily="34" charset="-122"/>
                  <a:cs typeface="Calibri" pitchFamily="34" charset="-120"/>
                </a:endParaRPr>
              </a:p>
              <a:p>
                <a:pPr marL="0" indent="0">
                  <a:lnSpc>
                    <a:spcPct val="115000"/>
                  </a:lnSpc>
                  <a:buNone/>
                </a:pPr>
                <a:r>
                  <a:rPr lang="en-US" sz="1050" dirty="0">
                    <a:solidFill>
                      <a:schemeClr val="bg1">
                        <a:lumMod val="50000"/>
                      </a:schemeClr>
                    </a:solidFill>
                    <a:cs typeface="Calibri" pitchFamily="34" charset="-120"/>
                  </a:rPr>
                  <a:t>nmrp@nmrp.ru</a:t>
                </a:r>
                <a:endParaRPr lang="en-US" sz="1050" dirty="0">
                  <a:solidFill>
                    <a:schemeClr val="bg1">
                      <a:lumMod val="50000"/>
                    </a:schemeClr>
                  </a:solidFill>
                </a:endParaRPr>
              </a:p>
            </p:txBody>
          </p:sp>
          <p:sp>
            <p:nvSpPr>
              <p:cNvPr id="24" name="Shape 17"/>
              <p:cNvSpPr/>
              <p:nvPr/>
            </p:nvSpPr>
            <p:spPr>
              <a:xfrm>
                <a:off x="7452305" y="4617720"/>
                <a:ext cx="3886200" cy="0"/>
              </a:xfrm>
              <a:prstGeom prst="line">
                <a:avLst/>
              </a:prstGeom>
              <a:noFill/>
              <a:ln w="12700">
                <a:solidFill>
                  <a:srgbClr val="E3E9EF"/>
                </a:solidFill>
                <a:prstDash val="solid"/>
              </a:ln>
            </p:spPr>
          </p:sp>
          <p:sp>
            <p:nvSpPr>
              <p:cNvPr id="25" name="Text 18"/>
              <p:cNvSpPr/>
              <p:nvPr/>
            </p:nvSpPr>
            <p:spPr>
              <a:xfrm>
                <a:off x="7452305" y="4855464"/>
                <a:ext cx="3886200" cy="274320"/>
              </a:xfrm>
              <a:prstGeom prst="rect">
                <a:avLst/>
              </a:prstGeom>
              <a:noFill/>
              <a:ln/>
            </p:spPr>
            <p:txBody>
              <a:bodyPr wrap="square" rtlCol="0" anchor="ctr"/>
              <a:lstStyle/>
              <a:p>
                <a:pPr marL="0" indent="0">
                  <a:buNone/>
                </a:pPr>
                <a:r>
                  <a:rPr lang="en-US" sz="1000" dirty="0" err="1">
                    <a:solidFill>
                      <a:schemeClr val="bg1">
                        <a:lumMod val="50000"/>
                      </a:schemeClr>
                    </a:solidFill>
                    <a:ea typeface="Calibri" pitchFamily="34" charset="-122"/>
                    <a:cs typeface="Calibri" pitchFamily="34" charset="-120"/>
                  </a:rPr>
                  <a:t>Генеральный</a:t>
                </a:r>
                <a:r>
                  <a:rPr lang="en-US" sz="1000" dirty="0">
                    <a:solidFill>
                      <a:schemeClr val="bg1">
                        <a:lumMod val="50000"/>
                      </a:schemeClr>
                    </a:solidFill>
                    <a:ea typeface="Calibri" pitchFamily="34" charset="-122"/>
                    <a:cs typeface="Calibri" pitchFamily="34" charset="-120"/>
                  </a:rPr>
                  <a:t> </a:t>
                </a:r>
                <a:r>
                  <a:rPr lang="en-US" sz="1000" dirty="0" err="1">
                    <a:solidFill>
                      <a:schemeClr val="bg1">
                        <a:lumMod val="50000"/>
                      </a:schemeClr>
                    </a:solidFill>
                    <a:ea typeface="Calibri" pitchFamily="34" charset="-122"/>
                    <a:cs typeface="Calibri" pitchFamily="34" charset="-120"/>
                  </a:rPr>
                  <a:t>директор</a:t>
                </a:r>
                <a:r>
                  <a:rPr lang="ru-RU" sz="1000" dirty="0">
                    <a:solidFill>
                      <a:schemeClr val="bg1">
                        <a:lumMod val="50000"/>
                      </a:schemeClr>
                    </a:solidFill>
                    <a:ea typeface="Calibri" pitchFamily="34" charset="-122"/>
                    <a:cs typeface="Calibri" pitchFamily="34" charset="-120"/>
                  </a:rPr>
                  <a:t> АО «НМРП»</a:t>
                </a:r>
                <a:endParaRPr lang="en-US" sz="1000" dirty="0">
                  <a:solidFill>
                    <a:schemeClr val="bg1">
                      <a:lumMod val="50000"/>
                    </a:schemeClr>
                  </a:solidFill>
                </a:endParaRPr>
              </a:p>
            </p:txBody>
          </p:sp>
          <p:sp>
            <p:nvSpPr>
              <p:cNvPr id="26" name="Text 19"/>
              <p:cNvSpPr/>
              <p:nvPr/>
            </p:nvSpPr>
            <p:spPr>
              <a:xfrm>
                <a:off x="7452305" y="5111496"/>
                <a:ext cx="3886200" cy="292608"/>
              </a:xfrm>
              <a:prstGeom prst="rect">
                <a:avLst/>
              </a:prstGeom>
              <a:noFill/>
              <a:ln/>
            </p:spPr>
            <p:txBody>
              <a:bodyPr wrap="square" rtlCol="0" anchor="ctr"/>
              <a:lstStyle/>
              <a:p>
                <a:pPr marL="0" indent="0">
                  <a:buNone/>
                </a:pPr>
                <a:r>
                  <a:rPr lang="en-US" sz="1200" b="1" dirty="0">
                    <a:solidFill>
                      <a:schemeClr val="bg1">
                        <a:lumMod val="50000"/>
                      </a:schemeClr>
                    </a:solidFill>
                    <a:ea typeface="Calibri" pitchFamily="34" charset="-122"/>
                    <a:cs typeface="Calibri" pitchFamily="34" charset="-120"/>
                  </a:rPr>
                  <a:t>Гладков Денис Владимирович</a:t>
                </a:r>
                <a:endParaRPr lang="en-US" sz="1200" dirty="0">
                  <a:solidFill>
                    <a:schemeClr val="bg1">
                      <a:lumMod val="50000"/>
                    </a:schemeClr>
                  </a:solidFill>
                </a:endParaRPr>
              </a:p>
            </p:txBody>
          </p:sp>
          <p:sp>
            <p:nvSpPr>
              <p:cNvPr id="27" name="Text 20"/>
              <p:cNvSpPr/>
              <p:nvPr/>
            </p:nvSpPr>
            <p:spPr>
              <a:xfrm>
                <a:off x="7452305" y="5404104"/>
                <a:ext cx="3886200" cy="274320"/>
              </a:xfrm>
              <a:prstGeom prst="rect">
                <a:avLst/>
              </a:prstGeom>
              <a:noFill/>
              <a:ln/>
            </p:spPr>
            <p:txBody>
              <a:bodyPr wrap="square" rtlCol="0" anchor="ctr"/>
              <a:lstStyle/>
              <a:p>
                <a:pPr marL="0" indent="0">
                  <a:buNone/>
                </a:pPr>
                <a:r>
                  <a:rPr lang="en-US" sz="1100" dirty="0">
                    <a:solidFill>
                      <a:schemeClr val="bg1">
                        <a:lumMod val="50000"/>
                      </a:schemeClr>
                    </a:solidFill>
                    <a:ea typeface="Calibri" pitchFamily="34" charset="-122"/>
                    <a:cs typeface="Calibri" pitchFamily="34" charset="-120"/>
                  </a:rPr>
                  <a:t>8-914-543-02-78</a:t>
                </a:r>
                <a:endParaRPr lang="ru-RU" sz="1100" dirty="0">
                  <a:solidFill>
                    <a:schemeClr val="bg1">
                      <a:lumMod val="50000"/>
                    </a:schemeClr>
                  </a:solidFill>
                  <a:ea typeface="Calibri" pitchFamily="34" charset="-122"/>
                  <a:cs typeface="Calibri" pitchFamily="34" charset="-120"/>
                </a:endParaRPr>
              </a:p>
              <a:p>
                <a:pPr marL="0" indent="0">
                  <a:buNone/>
                </a:pPr>
                <a:r>
                  <a:rPr lang="en-US" sz="1100" dirty="0">
                    <a:solidFill>
                      <a:schemeClr val="bg1">
                        <a:lumMod val="50000"/>
                      </a:schemeClr>
                    </a:solidFill>
                    <a:cs typeface="Calibri" pitchFamily="34" charset="-120"/>
                  </a:rPr>
                  <a:t>ceo@nmrp.ru</a:t>
                </a:r>
                <a:endParaRPr lang="en-US" sz="1100" dirty="0">
                  <a:solidFill>
                    <a:schemeClr val="bg1">
                      <a:lumMod val="50000"/>
                    </a:schemeClr>
                  </a:solidFill>
                </a:endParaRPr>
              </a:p>
            </p:txBody>
          </p:sp>
        </p:grpSp>
        <p:sp>
          <p:nvSpPr>
            <p:cNvPr id="39" name="Text 18">
              <a:extLst>
                <a:ext uri="{FF2B5EF4-FFF2-40B4-BE49-F238E27FC236}">
                  <a16:creationId xmlns:a16="http://schemas.microsoft.com/office/drawing/2014/main" id="{8C052259-B0D8-4FC9-9039-26323E1079B2}"/>
                </a:ext>
              </a:extLst>
            </p:cNvPr>
            <p:cNvSpPr/>
            <p:nvPr/>
          </p:nvSpPr>
          <p:spPr>
            <a:xfrm>
              <a:off x="7303983" y="4883532"/>
              <a:ext cx="3886200" cy="274320"/>
            </a:xfrm>
            <a:prstGeom prst="rect">
              <a:avLst/>
            </a:prstGeom>
            <a:noFill/>
            <a:ln/>
          </p:spPr>
          <p:txBody>
            <a:bodyPr wrap="square" rtlCol="0" anchor="ctr"/>
            <a:lstStyle/>
            <a:p>
              <a:pPr marL="0" indent="0">
                <a:buNone/>
              </a:pPr>
              <a:r>
                <a:rPr lang="ru-RU" sz="1000" dirty="0">
                  <a:solidFill>
                    <a:srgbClr val="5B6B79"/>
                  </a:solidFill>
                  <a:ea typeface="Calibri" pitchFamily="34" charset="-122"/>
                  <a:cs typeface="Calibri" pitchFamily="34" charset="-120"/>
                </a:rPr>
                <a:t>Уполномоченный представитель</a:t>
              </a:r>
              <a:endParaRPr lang="en-US" sz="1000" dirty="0"/>
            </a:p>
          </p:txBody>
        </p:sp>
        <p:sp>
          <p:nvSpPr>
            <p:cNvPr id="40" name="Text 19">
              <a:extLst>
                <a:ext uri="{FF2B5EF4-FFF2-40B4-BE49-F238E27FC236}">
                  <a16:creationId xmlns:a16="http://schemas.microsoft.com/office/drawing/2014/main" id="{EEB60005-CA36-4CEB-8F68-74BC2817DBFF}"/>
                </a:ext>
              </a:extLst>
            </p:cNvPr>
            <p:cNvSpPr/>
            <p:nvPr/>
          </p:nvSpPr>
          <p:spPr>
            <a:xfrm>
              <a:off x="7303983" y="5082627"/>
              <a:ext cx="3886200" cy="292608"/>
            </a:xfrm>
            <a:prstGeom prst="rect">
              <a:avLst/>
            </a:prstGeom>
            <a:noFill/>
            <a:ln/>
          </p:spPr>
          <p:txBody>
            <a:bodyPr wrap="square" rtlCol="0" anchor="ctr"/>
            <a:lstStyle/>
            <a:p>
              <a:pPr marL="0" indent="0">
                <a:buNone/>
              </a:pPr>
              <a:r>
                <a:rPr lang="ru-RU" sz="1200" b="1" dirty="0">
                  <a:solidFill>
                    <a:schemeClr val="bg1">
                      <a:lumMod val="50000"/>
                    </a:schemeClr>
                  </a:solidFill>
                  <a:cs typeface="Calibri" pitchFamily="34" charset="-120"/>
                </a:rPr>
                <a:t>Коршунова</a:t>
              </a:r>
              <a:r>
                <a:rPr lang="ru-RU" sz="1200" b="1" dirty="0">
                  <a:solidFill>
                    <a:srgbClr val="0B2A4A"/>
                  </a:solidFill>
                  <a:cs typeface="Calibri" pitchFamily="34" charset="-120"/>
                </a:rPr>
                <a:t> </a:t>
              </a:r>
              <a:r>
                <a:rPr lang="ru-RU" sz="1200" b="1" dirty="0">
                  <a:solidFill>
                    <a:schemeClr val="bg1">
                      <a:lumMod val="50000"/>
                    </a:schemeClr>
                  </a:solidFill>
                  <a:cs typeface="Calibri" pitchFamily="34" charset="-120"/>
                </a:rPr>
                <a:t>Наталья Владимировна</a:t>
              </a:r>
              <a:endParaRPr lang="en-US" sz="1200" dirty="0">
                <a:solidFill>
                  <a:schemeClr val="bg1">
                    <a:lumMod val="50000"/>
                  </a:schemeClr>
                </a:solidFill>
              </a:endParaRPr>
            </a:p>
          </p:txBody>
        </p:sp>
        <p:sp>
          <p:nvSpPr>
            <p:cNvPr id="41" name="Text 20">
              <a:extLst>
                <a:ext uri="{FF2B5EF4-FFF2-40B4-BE49-F238E27FC236}">
                  <a16:creationId xmlns:a16="http://schemas.microsoft.com/office/drawing/2014/main" id="{4F9719DB-6FB4-47CD-BABB-00F850EA2D41}"/>
                </a:ext>
              </a:extLst>
            </p:cNvPr>
            <p:cNvSpPr/>
            <p:nvPr/>
          </p:nvSpPr>
          <p:spPr>
            <a:xfrm>
              <a:off x="7303983" y="5325905"/>
              <a:ext cx="3886200" cy="715372"/>
            </a:xfrm>
            <a:prstGeom prst="rect">
              <a:avLst/>
            </a:prstGeom>
            <a:noFill/>
            <a:ln/>
          </p:spPr>
          <p:txBody>
            <a:bodyPr wrap="square" rtlCol="0" anchor="ctr"/>
            <a:lstStyle/>
            <a:p>
              <a:pPr marL="0" indent="0">
                <a:buNone/>
              </a:pPr>
              <a:r>
                <a:rPr lang="ru-RU" sz="1100" dirty="0">
                  <a:solidFill>
                    <a:schemeClr val="bg1">
                      <a:lumMod val="50000"/>
                    </a:schemeClr>
                  </a:solidFill>
                  <a:ea typeface="Calibri" pitchFamily="34" charset="-122"/>
                  <a:cs typeface="Calibri" pitchFamily="34" charset="-120"/>
                </a:rPr>
                <a:t>8-</a:t>
              </a:r>
              <a:r>
                <a:rPr lang="en-US" sz="1100" dirty="0">
                  <a:solidFill>
                    <a:schemeClr val="bg1">
                      <a:lumMod val="50000"/>
                    </a:schemeClr>
                  </a:solidFill>
                  <a:ea typeface="Calibri" pitchFamily="34" charset="-122"/>
                  <a:cs typeface="Calibri" pitchFamily="34" charset="-120"/>
                </a:rPr>
                <a:t>965</a:t>
              </a:r>
              <a:r>
                <a:rPr lang="ru-RU" sz="1100" dirty="0">
                  <a:solidFill>
                    <a:schemeClr val="bg1">
                      <a:lumMod val="50000"/>
                    </a:schemeClr>
                  </a:solidFill>
                  <a:ea typeface="Calibri" pitchFamily="34" charset="-122"/>
                  <a:cs typeface="Calibri" pitchFamily="34" charset="-120"/>
                </a:rPr>
                <a:t>-</a:t>
              </a:r>
              <a:r>
                <a:rPr lang="en-US" sz="1100" dirty="0">
                  <a:solidFill>
                    <a:schemeClr val="bg1">
                      <a:lumMod val="50000"/>
                    </a:schemeClr>
                  </a:solidFill>
                  <a:ea typeface="Calibri" pitchFamily="34" charset="-122"/>
                  <a:cs typeface="Calibri" pitchFamily="34" charset="-120"/>
                </a:rPr>
                <a:t>249-39-79</a:t>
              </a:r>
              <a:endParaRPr lang="ru-RU" sz="1100" dirty="0">
                <a:solidFill>
                  <a:schemeClr val="bg1">
                    <a:lumMod val="50000"/>
                  </a:schemeClr>
                </a:solidFill>
                <a:ea typeface="Calibri" pitchFamily="34" charset="-122"/>
                <a:cs typeface="Calibri" pitchFamily="34" charset="-120"/>
              </a:endParaRPr>
            </a:p>
            <a:p>
              <a:pPr marL="0" indent="0">
                <a:buNone/>
              </a:pPr>
              <a:r>
                <a:rPr lang="en-US" sz="1100" dirty="0" err="1">
                  <a:solidFill>
                    <a:schemeClr val="bg1">
                      <a:lumMod val="50000"/>
                    </a:schemeClr>
                  </a:solidFill>
                  <a:cs typeface="Calibri" pitchFamily="34" charset="-120"/>
                </a:rPr>
                <a:t>KorshunovaNV@dvalliance.ru</a:t>
              </a:r>
              <a:endParaRPr lang="ru-RU" sz="1100" dirty="0">
                <a:solidFill>
                  <a:schemeClr val="bg1">
                    <a:lumMod val="50000"/>
                  </a:schemeClr>
                </a:solidFill>
                <a:cs typeface="Calibri" pitchFamily="34" charset="-120"/>
              </a:endParaRPr>
            </a:p>
            <a:p>
              <a:pPr marL="0" indent="0">
                <a:buNone/>
              </a:pPr>
              <a:endParaRPr lang="ru-RU" sz="1100" dirty="0">
                <a:solidFill>
                  <a:schemeClr val="bg1">
                    <a:lumMod val="50000"/>
                  </a:schemeClr>
                </a:solidFill>
              </a:endParaRPr>
            </a:p>
            <a:p>
              <a:pPr marL="0" indent="0">
                <a:buNone/>
              </a:pPr>
              <a:endParaRPr lang="en-US" sz="1100" dirty="0"/>
            </a:p>
          </p:txBody>
        </p:sp>
      </p:grpSp>
      <p:pic>
        <p:nvPicPr>
          <p:cNvPr id="37" name="Image 0" descr="/home/claude/assets/icon_handshake_navy.png">
            <a:extLst>
              <a:ext uri="{FF2B5EF4-FFF2-40B4-BE49-F238E27FC236}">
                <a16:creationId xmlns:a16="http://schemas.microsoft.com/office/drawing/2014/main" id="{5106E6A9-AD62-C247-A50D-13163E54A6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6392" y="1901770"/>
            <a:ext cx="385770" cy="409881"/>
          </a:xfrm>
          <a:prstGeom prst="rect">
            <a:avLst/>
          </a:prstGeom>
          <a:noFill/>
        </p:spPr>
      </p:pic>
      <p:grpSp>
        <p:nvGrpSpPr>
          <p:cNvPr id="29" name="Группа 28">
            <a:extLst>
              <a:ext uri="{FF2B5EF4-FFF2-40B4-BE49-F238E27FC236}">
                <a16:creationId xmlns:a16="http://schemas.microsoft.com/office/drawing/2014/main" id="{32389B04-E4C1-4261-8C41-087A04854850}"/>
              </a:ext>
            </a:extLst>
          </p:cNvPr>
          <p:cNvGrpSpPr/>
          <p:nvPr/>
        </p:nvGrpSpPr>
        <p:grpSpPr>
          <a:xfrm>
            <a:off x="1285926" y="4556953"/>
            <a:ext cx="5354304" cy="1046092"/>
            <a:chOff x="1248217" y="3363651"/>
            <a:chExt cx="5354304" cy="1046092"/>
          </a:xfrm>
        </p:grpSpPr>
        <p:sp>
          <p:nvSpPr>
            <p:cNvPr id="10" name="Text 6"/>
            <p:cNvSpPr/>
            <p:nvPr/>
          </p:nvSpPr>
          <p:spPr>
            <a:xfrm>
              <a:off x="1253281" y="3363651"/>
              <a:ext cx="5349240" cy="365760"/>
            </a:xfrm>
            <a:prstGeom prst="rect">
              <a:avLst/>
            </a:prstGeom>
            <a:noFill/>
            <a:ln/>
          </p:spPr>
          <p:txBody>
            <a:bodyPr wrap="square" rtlCol="0" anchor="ctr"/>
            <a:lstStyle/>
            <a:p>
              <a:pPr marL="0" indent="0">
                <a:buNone/>
              </a:pPr>
              <a:r>
                <a:rPr lang="en-US" sz="2000" b="1" dirty="0" err="1">
                  <a:solidFill>
                    <a:srgbClr val="277774"/>
                  </a:solidFill>
                  <a:ea typeface="Calibri" pitchFamily="34" charset="-122"/>
                  <a:cs typeface="Calibri" pitchFamily="34" charset="-120"/>
                </a:rPr>
                <a:t>Индивидуальные</a:t>
              </a:r>
              <a:r>
                <a:rPr lang="en-US" sz="2000" b="1" dirty="0">
                  <a:solidFill>
                    <a:srgbClr val="277774"/>
                  </a:solidFill>
                  <a:ea typeface="Calibri" pitchFamily="34" charset="-122"/>
                  <a:cs typeface="Calibri" pitchFamily="34" charset="-120"/>
                </a:rPr>
                <a:t> </a:t>
              </a:r>
              <a:r>
                <a:rPr lang="ru-RU" sz="2000" b="1" dirty="0">
                  <a:solidFill>
                    <a:srgbClr val="277774"/>
                  </a:solidFill>
                  <a:ea typeface="Calibri" pitchFamily="34" charset="-122"/>
                  <a:cs typeface="Calibri" pitchFamily="34" charset="-120"/>
                </a:rPr>
                <a:t>условия сотрудничества</a:t>
              </a:r>
              <a:endParaRPr lang="en-US" sz="2000" dirty="0">
                <a:solidFill>
                  <a:srgbClr val="277774"/>
                </a:solidFill>
              </a:endParaRPr>
            </a:p>
          </p:txBody>
        </p:sp>
        <p:sp>
          <p:nvSpPr>
            <p:cNvPr id="11" name="Text 7"/>
            <p:cNvSpPr/>
            <p:nvPr/>
          </p:nvSpPr>
          <p:spPr>
            <a:xfrm>
              <a:off x="1248217" y="3714993"/>
              <a:ext cx="5349240" cy="694750"/>
            </a:xfrm>
            <a:prstGeom prst="rect">
              <a:avLst/>
            </a:prstGeom>
            <a:noFill/>
            <a:ln/>
          </p:spPr>
          <p:txBody>
            <a:bodyPr wrap="square" rtlCol="0" anchor="ctr"/>
            <a:lstStyle/>
            <a:p>
              <a:pPr marL="0" indent="0">
                <a:lnSpc>
                  <a:spcPct val="120000"/>
                </a:lnSpc>
                <a:buNone/>
              </a:pPr>
              <a:r>
                <a:rPr lang="ru-RU" sz="1200" dirty="0">
                  <a:solidFill>
                    <a:schemeClr val="bg1">
                      <a:lumMod val="50000"/>
                    </a:schemeClr>
                  </a:solidFill>
                  <a:ea typeface="Calibri" pitchFamily="34" charset="-122"/>
                  <a:cs typeface="Calibri" pitchFamily="34" charset="-120"/>
                </a:rPr>
                <a:t>Рассматриваем индивидуальные условия сотрудничества</a:t>
              </a:r>
              <a:r>
                <a:rPr lang="en-US" sz="1200" dirty="0">
                  <a:solidFill>
                    <a:schemeClr val="bg1">
                      <a:lumMod val="50000"/>
                    </a:schemeClr>
                  </a:solidFill>
                  <a:ea typeface="Calibri" pitchFamily="34" charset="-122"/>
                  <a:cs typeface="Calibri" pitchFamily="34" charset="-120"/>
                </a:rPr>
                <a:t> </a:t>
              </a:r>
              <a:r>
                <a:rPr lang="ru-RU" sz="1200" dirty="0">
                  <a:solidFill>
                    <a:schemeClr val="bg1">
                      <a:lumMod val="50000"/>
                    </a:schemeClr>
                  </a:solidFill>
                  <a:ea typeface="Calibri" pitchFamily="34" charset="-122"/>
                  <a:cs typeface="Calibri" pitchFamily="34" charset="-120"/>
                </a:rPr>
                <a:t>по включению холодильного комплекса в  холодные цепочки поставок</a:t>
              </a:r>
              <a:endParaRPr lang="en-US" sz="1200" dirty="0">
                <a:solidFill>
                  <a:schemeClr val="bg1">
                    <a:lumMod val="50000"/>
                  </a:schemeClr>
                </a:solidFill>
              </a:endParaRPr>
            </a:p>
          </p:txBody>
        </p:sp>
      </p:grpSp>
      <p:sp>
        <p:nvSpPr>
          <p:cNvPr id="42" name="Text 9">
            <a:extLst>
              <a:ext uri="{FF2B5EF4-FFF2-40B4-BE49-F238E27FC236}">
                <a16:creationId xmlns:a16="http://schemas.microsoft.com/office/drawing/2014/main" id="{9398B78C-87A2-DD46-BAF4-30D94BD93D85}"/>
              </a:ext>
            </a:extLst>
          </p:cNvPr>
          <p:cNvSpPr/>
          <p:nvPr/>
        </p:nvSpPr>
        <p:spPr>
          <a:xfrm>
            <a:off x="6941538" y="5481156"/>
            <a:ext cx="1251774" cy="973539"/>
          </a:xfrm>
          <a:prstGeom prst="rect">
            <a:avLst/>
          </a:prstGeom>
          <a:solidFill>
            <a:schemeClr val="bg1">
              <a:lumMod val="75000"/>
            </a:schemeClr>
          </a:solidFill>
          <a:ln/>
        </p:spPr>
        <p:txBody>
          <a:bodyPr wrap="square" rtlCol="0" anchor="ctr"/>
          <a:lstStyle/>
          <a:p>
            <a:pPr marL="0" indent="0">
              <a:lnSpc>
                <a:spcPct val="115000"/>
              </a:lnSpc>
              <a:buNone/>
            </a:pPr>
            <a:r>
              <a:rPr lang="ru-RU" sz="1500" dirty="0">
                <a:solidFill>
                  <a:schemeClr val="bg1">
                    <a:lumMod val="75000"/>
                  </a:schemeClr>
                </a:solidFill>
              </a:rPr>
              <a:t> </a:t>
            </a:r>
            <a:endParaRPr lang="en-US" sz="1500" dirty="0">
              <a:solidFill>
                <a:schemeClr val="bg1">
                  <a:lumMod val="75000"/>
                </a:schemeClr>
              </a:solidFill>
            </a:endParaRPr>
          </a:p>
        </p:txBody>
      </p:sp>
      <p:sp>
        <p:nvSpPr>
          <p:cNvPr id="43" name="Text 9">
            <a:extLst>
              <a:ext uri="{FF2B5EF4-FFF2-40B4-BE49-F238E27FC236}">
                <a16:creationId xmlns:a16="http://schemas.microsoft.com/office/drawing/2014/main" id="{DF29C1EB-E06F-484E-AE5F-525408900654}"/>
              </a:ext>
            </a:extLst>
          </p:cNvPr>
          <p:cNvSpPr/>
          <p:nvPr/>
        </p:nvSpPr>
        <p:spPr>
          <a:xfrm>
            <a:off x="8798690" y="5503167"/>
            <a:ext cx="1049489" cy="973538"/>
          </a:xfrm>
          <a:prstGeom prst="rect">
            <a:avLst/>
          </a:prstGeom>
          <a:solidFill>
            <a:schemeClr val="bg1">
              <a:lumMod val="75000"/>
            </a:schemeClr>
          </a:solidFill>
          <a:ln/>
        </p:spPr>
        <p:txBody>
          <a:bodyPr wrap="square" rtlCol="0" anchor="ctr"/>
          <a:lstStyle/>
          <a:p>
            <a:pPr marL="0" indent="0">
              <a:lnSpc>
                <a:spcPct val="115000"/>
              </a:lnSpc>
              <a:buNone/>
            </a:pPr>
            <a:r>
              <a:rPr lang="ru-RU" sz="1500" dirty="0">
                <a:solidFill>
                  <a:schemeClr val="bg1">
                    <a:lumMod val="75000"/>
                  </a:schemeClr>
                </a:solidFill>
              </a:rPr>
              <a:t> </a:t>
            </a:r>
            <a:endParaRPr lang="en-US" sz="1500" dirty="0">
              <a:solidFill>
                <a:schemeClr val="bg1">
                  <a:lumMod val="75000"/>
                </a:schemeClr>
              </a:solidFill>
            </a:endParaRPr>
          </a:p>
        </p:txBody>
      </p:sp>
      <p:sp>
        <p:nvSpPr>
          <p:cNvPr id="44" name="Text 9">
            <a:extLst>
              <a:ext uri="{FF2B5EF4-FFF2-40B4-BE49-F238E27FC236}">
                <a16:creationId xmlns:a16="http://schemas.microsoft.com/office/drawing/2014/main" id="{5E4130BE-67A0-6F4F-BF6E-13491D6B5247}"/>
              </a:ext>
            </a:extLst>
          </p:cNvPr>
          <p:cNvSpPr/>
          <p:nvPr/>
        </p:nvSpPr>
        <p:spPr>
          <a:xfrm>
            <a:off x="10354262" y="5503167"/>
            <a:ext cx="1049489" cy="973538"/>
          </a:xfrm>
          <a:prstGeom prst="rect">
            <a:avLst/>
          </a:prstGeom>
          <a:solidFill>
            <a:schemeClr val="bg1">
              <a:lumMod val="75000"/>
            </a:schemeClr>
          </a:solidFill>
          <a:ln/>
        </p:spPr>
        <p:txBody>
          <a:bodyPr wrap="square" rtlCol="0" anchor="ctr"/>
          <a:lstStyle/>
          <a:p>
            <a:pPr marL="0" indent="0">
              <a:lnSpc>
                <a:spcPct val="115000"/>
              </a:lnSpc>
              <a:buNone/>
            </a:pPr>
            <a:r>
              <a:rPr lang="ru-RU" sz="1500" dirty="0">
                <a:solidFill>
                  <a:schemeClr val="bg1">
                    <a:lumMod val="75000"/>
                  </a:schemeClr>
                </a:solidFill>
              </a:rPr>
              <a:t> </a:t>
            </a:r>
            <a:endParaRPr lang="en-US" sz="1500" dirty="0">
              <a:solidFill>
                <a:schemeClr val="bg1">
                  <a:lumMod val="75000"/>
                </a:schemeClr>
              </a:solidFill>
            </a:endParaRPr>
          </a:p>
        </p:txBody>
      </p:sp>
      <p:sp>
        <p:nvSpPr>
          <p:cNvPr id="45" name="Shape 8">
            <a:extLst>
              <a:ext uri="{FF2B5EF4-FFF2-40B4-BE49-F238E27FC236}">
                <a16:creationId xmlns:a16="http://schemas.microsoft.com/office/drawing/2014/main" id="{3F021176-1BA7-6444-807C-00E3FC70B439}"/>
              </a:ext>
            </a:extLst>
          </p:cNvPr>
          <p:cNvSpPr/>
          <p:nvPr/>
        </p:nvSpPr>
        <p:spPr>
          <a:xfrm>
            <a:off x="429477" y="3267688"/>
            <a:ext cx="736829" cy="721563"/>
          </a:xfrm>
          <a:prstGeom prst="ellipse">
            <a:avLst/>
          </a:prstGeom>
          <a:solidFill>
            <a:srgbClr val="277774"/>
          </a:solidFill>
          <a:ln/>
        </p:spPr>
      </p:sp>
      <p:sp>
        <p:nvSpPr>
          <p:cNvPr id="46" name="Shape 8">
            <a:extLst>
              <a:ext uri="{FF2B5EF4-FFF2-40B4-BE49-F238E27FC236}">
                <a16:creationId xmlns:a16="http://schemas.microsoft.com/office/drawing/2014/main" id="{1736B052-73E5-5742-9DBB-FF7A0724A6F2}"/>
              </a:ext>
            </a:extLst>
          </p:cNvPr>
          <p:cNvSpPr/>
          <p:nvPr/>
        </p:nvSpPr>
        <p:spPr>
          <a:xfrm>
            <a:off x="472982" y="4809915"/>
            <a:ext cx="726059" cy="694750"/>
          </a:xfrm>
          <a:prstGeom prst="ellipse">
            <a:avLst/>
          </a:prstGeom>
          <a:solidFill>
            <a:srgbClr val="277774"/>
          </a:solidFill>
          <a:ln/>
        </p:spPr>
      </p:sp>
      <p:pic>
        <p:nvPicPr>
          <p:cNvPr id="47" name="Image 0" descr="/home/claude/assets/icon_handshake_navy.png">
            <a:extLst>
              <a:ext uri="{FF2B5EF4-FFF2-40B4-BE49-F238E27FC236}">
                <a16:creationId xmlns:a16="http://schemas.microsoft.com/office/drawing/2014/main" id="{5975EDA3-5A8F-9B4F-9C21-86466CCFD1D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4910" y="3444821"/>
            <a:ext cx="427891" cy="453518"/>
          </a:xfrm>
          <a:prstGeom prst="rect">
            <a:avLst/>
          </a:prstGeom>
          <a:noFill/>
        </p:spPr>
      </p:pic>
      <p:pic>
        <p:nvPicPr>
          <p:cNvPr id="48" name="Image 0" descr="/home/claude/assets/icon_handshake_navy.png">
            <a:extLst>
              <a:ext uri="{FF2B5EF4-FFF2-40B4-BE49-F238E27FC236}">
                <a16:creationId xmlns:a16="http://schemas.microsoft.com/office/drawing/2014/main" id="{97D5E534-5276-C84A-BFD5-84464B4359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6392" y="4951939"/>
            <a:ext cx="391956" cy="416453"/>
          </a:xfrm>
          <a:prstGeom prst="rect">
            <a:avLst/>
          </a:prstGeom>
          <a:noFill/>
        </p:spPr>
      </p:pic>
      <p:sp>
        <p:nvSpPr>
          <p:cNvPr id="49" name="TextBox 48">
            <a:extLst>
              <a:ext uri="{FF2B5EF4-FFF2-40B4-BE49-F238E27FC236}">
                <a16:creationId xmlns:a16="http://schemas.microsoft.com/office/drawing/2014/main" id="{92E0A24D-33A7-D742-82E1-EDA77D55BFDC}"/>
              </a:ext>
            </a:extLst>
          </p:cNvPr>
          <p:cNvSpPr txBox="1"/>
          <p:nvPr/>
        </p:nvSpPr>
        <p:spPr>
          <a:xfrm>
            <a:off x="7165731" y="5673234"/>
            <a:ext cx="958789" cy="538609"/>
          </a:xfrm>
          <a:prstGeom prst="rect">
            <a:avLst/>
          </a:prstGeom>
          <a:noFill/>
        </p:spPr>
        <p:txBody>
          <a:bodyPr wrap="none" rtlCol="0">
            <a:spAutoFit/>
          </a:bodyPr>
          <a:lstStyle/>
          <a:p>
            <a:r>
              <a:rPr lang="en-US" b="1" dirty="0">
                <a:solidFill>
                  <a:srgbClr val="277774"/>
                </a:solidFill>
              </a:rPr>
              <a:t>QR-</a:t>
            </a:r>
            <a:r>
              <a:rPr lang="ru-RU" b="1" dirty="0">
                <a:solidFill>
                  <a:srgbClr val="277774"/>
                </a:solidFill>
              </a:rPr>
              <a:t>код </a:t>
            </a:r>
          </a:p>
          <a:p>
            <a:r>
              <a:rPr lang="ru-RU" sz="1100" b="1" dirty="0">
                <a:solidFill>
                  <a:srgbClr val="277774"/>
                </a:solidFill>
              </a:rPr>
              <a:t>сайт  НМРП</a:t>
            </a:r>
          </a:p>
        </p:txBody>
      </p:sp>
      <p:sp>
        <p:nvSpPr>
          <p:cNvPr id="50" name="TextBox 49">
            <a:extLst>
              <a:ext uri="{FF2B5EF4-FFF2-40B4-BE49-F238E27FC236}">
                <a16:creationId xmlns:a16="http://schemas.microsoft.com/office/drawing/2014/main" id="{B40C2589-0C91-F04E-900D-F4D0C1D3D03F}"/>
              </a:ext>
            </a:extLst>
          </p:cNvPr>
          <p:cNvSpPr txBox="1"/>
          <p:nvPr/>
        </p:nvSpPr>
        <p:spPr>
          <a:xfrm>
            <a:off x="8870489" y="5664143"/>
            <a:ext cx="905889" cy="538609"/>
          </a:xfrm>
          <a:prstGeom prst="rect">
            <a:avLst/>
          </a:prstGeom>
          <a:noFill/>
        </p:spPr>
        <p:txBody>
          <a:bodyPr wrap="none" rtlCol="0">
            <a:spAutoFit/>
          </a:bodyPr>
          <a:lstStyle/>
          <a:p>
            <a:r>
              <a:rPr lang="en-US" b="1" dirty="0">
                <a:solidFill>
                  <a:srgbClr val="277774"/>
                </a:solidFill>
              </a:rPr>
              <a:t>QR-</a:t>
            </a:r>
            <a:r>
              <a:rPr lang="ru-RU" b="1" dirty="0">
                <a:solidFill>
                  <a:srgbClr val="277774"/>
                </a:solidFill>
              </a:rPr>
              <a:t>код</a:t>
            </a:r>
          </a:p>
          <a:p>
            <a:r>
              <a:rPr lang="ru-RU" sz="1100" b="1" dirty="0">
                <a:solidFill>
                  <a:srgbClr val="277774"/>
                </a:solidFill>
              </a:rPr>
              <a:t>Сайт ДВТГ</a:t>
            </a:r>
          </a:p>
        </p:txBody>
      </p:sp>
      <p:sp>
        <p:nvSpPr>
          <p:cNvPr id="51" name="TextBox 50">
            <a:extLst>
              <a:ext uri="{FF2B5EF4-FFF2-40B4-BE49-F238E27FC236}">
                <a16:creationId xmlns:a16="http://schemas.microsoft.com/office/drawing/2014/main" id="{A63871D0-40FF-FB41-861E-7161E4E97410}"/>
              </a:ext>
            </a:extLst>
          </p:cNvPr>
          <p:cNvSpPr txBox="1"/>
          <p:nvPr/>
        </p:nvSpPr>
        <p:spPr>
          <a:xfrm>
            <a:off x="10272513" y="5643679"/>
            <a:ext cx="1210588" cy="707886"/>
          </a:xfrm>
          <a:prstGeom prst="rect">
            <a:avLst/>
          </a:prstGeom>
          <a:noFill/>
        </p:spPr>
        <p:txBody>
          <a:bodyPr wrap="none" rtlCol="0">
            <a:spAutoFit/>
          </a:bodyPr>
          <a:lstStyle/>
          <a:p>
            <a:pPr algn="ctr"/>
            <a:r>
              <a:rPr lang="en-US" b="1" dirty="0">
                <a:solidFill>
                  <a:srgbClr val="277774"/>
                </a:solidFill>
              </a:rPr>
              <a:t>QR-</a:t>
            </a:r>
            <a:r>
              <a:rPr lang="ru-RU" b="1" dirty="0">
                <a:solidFill>
                  <a:srgbClr val="277774"/>
                </a:solidFill>
              </a:rPr>
              <a:t>код</a:t>
            </a:r>
          </a:p>
          <a:p>
            <a:pPr algn="ctr"/>
            <a:r>
              <a:rPr lang="ru-RU" sz="1100" b="1" dirty="0">
                <a:solidFill>
                  <a:srgbClr val="277774"/>
                </a:solidFill>
              </a:rPr>
              <a:t>ссылка</a:t>
            </a:r>
          </a:p>
          <a:p>
            <a:pPr algn="ctr"/>
            <a:r>
              <a:rPr lang="ru-RU" sz="1100" b="1" dirty="0">
                <a:solidFill>
                  <a:srgbClr val="277774"/>
                </a:solidFill>
              </a:rPr>
              <a:t> на презентацию</a:t>
            </a:r>
          </a:p>
        </p:txBody>
      </p:sp>
      <p:pic>
        <p:nvPicPr>
          <p:cNvPr id="52" name="Рисунок 51">
            <a:extLst>
              <a:ext uri="{FF2B5EF4-FFF2-40B4-BE49-F238E27FC236}">
                <a16:creationId xmlns:a16="http://schemas.microsoft.com/office/drawing/2014/main" id="{80447713-AE46-4F1A-B239-C217F1E17E68}"/>
              </a:ext>
            </a:extLst>
          </p:cNvPr>
          <p:cNvPicPr>
            <a:picLocks noChangeAspect="1"/>
          </p:cNvPicPr>
          <p:nvPr/>
        </p:nvPicPr>
        <p:blipFill>
          <a:blip r:embed="rId6"/>
          <a:stretch>
            <a:fillRect/>
          </a:stretch>
        </p:blipFill>
        <p:spPr>
          <a:xfrm>
            <a:off x="10272513" y="5337236"/>
            <a:ext cx="1335834" cy="1335834"/>
          </a:xfrm>
          <a:prstGeom prst="rect">
            <a:avLst/>
          </a:prstGeom>
        </p:spPr>
      </p:pic>
      <p:pic>
        <p:nvPicPr>
          <p:cNvPr id="5" name="Рисунок 4">
            <a:extLst>
              <a:ext uri="{FF2B5EF4-FFF2-40B4-BE49-F238E27FC236}">
                <a16:creationId xmlns:a16="http://schemas.microsoft.com/office/drawing/2014/main" id="{8E906404-2A4F-43F3-8629-62B90807E577}"/>
              </a:ext>
            </a:extLst>
          </p:cNvPr>
          <p:cNvPicPr>
            <a:picLocks noChangeAspect="1"/>
          </p:cNvPicPr>
          <p:nvPr/>
        </p:nvPicPr>
        <p:blipFill>
          <a:blip r:embed="rId7"/>
          <a:stretch>
            <a:fillRect/>
          </a:stretch>
        </p:blipFill>
        <p:spPr>
          <a:xfrm>
            <a:off x="6905216" y="5339777"/>
            <a:ext cx="1324417" cy="1324417"/>
          </a:xfrm>
          <a:prstGeom prst="rect">
            <a:avLst/>
          </a:prstGeom>
        </p:spPr>
      </p:pic>
      <p:pic>
        <p:nvPicPr>
          <p:cNvPr id="31" name="Рисунок 30">
            <a:extLst>
              <a:ext uri="{FF2B5EF4-FFF2-40B4-BE49-F238E27FC236}">
                <a16:creationId xmlns:a16="http://schemas.microsoft.com/office/drawing/2014/main" id="{ECDD8483-E33A-4B59-BDBC-828C10CBD654}"/>
              </a:ext>
            </a:extLst>
          </p:cNvPr>
          <p:cNvPicPr>
            <a:picLocks noChangeAspect="1"/>
          </p:cNvPicPr>
          <p:nvPr/>
        </p:nvPicPr>
        <p:blipFill>
          <a:blip r:embed="rId8"/>
          <a:stretch>
            <a:fillRect/>
          </a:stretch>
        </p:blipFill>
        <p:spPr>
          <a:xfrm>
            <a:off x="8605617" y="5279806"/>
            <a:ext cx="1435631" cy="14356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4D2D464-7B2B-441A-9A3D-6120379D819E}"/>
              </a:ext>
            </a:extLst>
          </p:cNvPr>
          <p:cNvPicPr>
            <a:picLocks noChangeAspect="1"/>
          </p:cNvPicPr>
          <p:nvPr/>
        </p:nvPicPr>
        <p:blipFill>
          <a:blip r:embed="rId3"/>
          <a:stretch>
            <a:fillRect/>
          </a:stretch>
        </p:blipFill>
        <p:spPr>
          <a:xfrm>
            <a:off x="629064" y="829478"/>
            <a:ext cx="4639622" cy="5318591"/>
          </a:xfrm>
          <a:prstGeom prst="rect">
            <a:avLst/>
          </a:prstGeom>
        </p:spPr>
      </p:pic>
      <p:sp>
        <p:nvSpPr>
          <p:cNvPr id="20" name="Shape 2">
            <a:extLst>
              <a:ext uri="{FF2B5EF4-FFF2-40B4-BE49-F238E27FC236}">
                <a16:creationId xmlns:a16="http://schemas.microsoft.com/office/drawing/2014/main" id="{AD52D2F1-DBC2-435B-857A-EF4710D603D3}"/>
              </a:ext>
            </a:extLst>
          </p:cNvPr>
          <p:cNvSpPr/>
          <p:nvPr/>
        </p:nvSpPr>
        <p:spPr>
          <a:xfrm>
            <a:off x="6268847" y="1092398"/>
            <a:ext cx="5607407" cy="5464444"/>
          </a:xfrm>
          <a:prstGeom prst="roundRect">
            <a:avLst>
              <a:gd name="adj" fmla="val 4571"/>
            </a:avLst>
          </a:prstGeom>
          <a:solidFill>
            <a:srgbClr val="277774">
              <a:alpha val="10000"/>
            </a:srgbClr>
          </a:solidFill>
          <a:ln/>
          <a:effectLst>
            <a:outerShdw blurRad="50800" dist="38100" dir="8100000" algn="tr" rotWithShape="0">
              <a:srgbClr val="277774">
                <a:alpha val="10000"/>
              </a:srgbClr>
            </a:outerShdw>
          </a:effectLst>
        </p:spPr>
        <p:txBody>
          <a:bodyPr/>
          <a:lstStyle/>
          <a:p>
            <a:endParaRPr lang="ru-RU" dirty="0"/>
          </a:p>
        </p:txBody>
      </p:sp>
      <p:sp>
        <p:nvSpPr>
          <p:cNvPr id="2" name="Text 0"/>
          <p:cNvSpPr/>
          <p:nvPr/>
        </p:nvSpPr>
        <p:spPr>
          <a:xfrm>
            <a:off x="520989" y="313208"/>
            <a:ext cx="8403153" cy="640080"/>
          </a:xfrm>
          <a:prstGeom prst="rect">
            <a:avLst/>
          </a:prstGeom>
          <a:noFill/>
          <a:ln/>
        </p:spPr>
        <p:txBody>
          <a:bodyPr wrap="square" rtlCol="0" anchor="ctr"/>
          <a:lstStyle/>
          <a:p>
            <a:pPr marL="0" indent="0">
              <a:buNone/>
            </a:pPr>
            <a:r>
              <a:rPr lang="ru-RU" sz="3000" b="1" dirty="0">
                <a:solidFill>
                  <a:srgbClr val="277774"/>
                </a:solidFill>
                <a:ea typeface="Cambria" pitchFamily="34" charset="-122"/>
                <a:cs typeface="Cambria" pitchFamily="34" charset="-120"/>
              </a:rPr>
              <a:t>Местоположение</a:t>
            </a:r>
            <a:endParaRPr lang="en-US" sz="3000" dirty="0">
              <a:solidFill>
                <a:srgbClr val="277774"/>
              </a:solidFill>
            </a:endParaRPr>
          </a:p>
        </p:txBody>
      </p:sp>
      <p:sp>
        <p:nvSpPr>
          <p:cNvPr id="21" name="Text 1">
            <a:extLst>
              <a:ext uri="{FF2B5EF4-FFF2-40B4-BE49-F238E27FC236}">
                <a16:creationId xmlns:a16="http://schemas.microsoft.com/office/drawing/2014/main" id="{816DF574-1DFF-42D2-B3EA-0057B2C22487}"/>
              </a:ext>
            </a:extLst>
          </p:cNvPr>
          <p:cNvSpPr/>
          <p:nvPr/>
        </p:nvSpPr>
        <p:spPr>
          <a:xfrm>
            <a:off x="6278760" y="953288"/>
            <a:ext cx="5639901" cy="5591504"/>
          </a:xfrm>
          <a:prstGeom prst="rect">
            <a:avLst/>
          </a:prstGeom>
          <a:noFill/>
          <a:ln/>
        </p:spPr>
        <p:txBody>
          <a:bodyPr wrap="square" rtlCol="0" anchor="ctr"/>
          <a:lstStyle/>
          <a:p>
            <a:pPr marL="342900" lvl="0" indent="-342900">
              <a:lnSpc>
                <a:spcPct val="120000"/>
              </a:lnSpc>
              <a:buFont typeface="Arial" panose="020B0604020202020204" pitchFamily="34" charset="0"/>
              <a:buChar char="•"/>
            </a:pPr>
            <a:endParaRPr lang="ru-RU" sz="2000" dirty="0">
              <a:solidFill>
                <a:schemeClr val="bg1">
                  <a:lumMod val="50000"/>
                </a:schemeClr>
              </a:solidFill>
            </a:endParaRPr>
          </a:p>
          <a:p>
            <a:pPr marL="342900" lvl="0" indent="-342900">
              <a:lnSpc>
                <a:spcPct val="120000"/>
              </a:lnSpc>
              <a:buFont typeface="Arial" panose="020B0604020202020204" pitchFamily="34" charset="0"/>
              <a:buChar char="•"/>
            </a:pPr>
            <a:endParaRPr lang="ru-RU" sz="2000" dirty="0">
              <a:solidFill>
                <a:schemeClr val="bg1">
                  <a:lumMod val="50000"/>
                </a:schemeClr>
              </a:solidFill>
            </a:endParaRPr>
          </a:p>
          <a:p>
            <a:pPr marL="342900" lvl="0" indent="-342900">
              <a:lnSpc>
                <a:spcPct val="120000"/>
              </a:lnSpc>
              <a:buFont typeface="Arial" panose="020B0604020202020204" pitchFamily="34" charset="0"/>
              <a:buChar char="•"/>
            </a:pPr>
            <a:r>
              <a:rPr lang="ru-RU" sz="2000" dirty="0">
                <a:solidFill>
                  <a:schemeClr val="bg1">
                    <a:lumMod val="50000"/>
                  </a:schemeClr>
                </a:solidFill>
              </a:rPr>
              <a:t>бухта Находка Японское море</a:t>
            </a:r>
          </a:p>
          <a:p>
            <a:pPr marL="342900" lvl="0" indent="-342900">
              <a:lnSpc>
                <a:spcPct val="120000"/>
              </a:lnSpc>
              <a:buFont typeface="Arial" panose="020B0604020202020204" pitchFamily="34" charset="0"/>
              <a:buChar char="•"/>
            </a:pPr>
            <a:r>
              <a:rPr lang="ru-RU" sz="2000" dirty="0">
                <a:solidFill>
                  <a:schemeClr val="bg1">
                    <a:lumMod val="50000"/>
                  </a:schemeClr>
                </a:solidFill>
              </a:rPr>
              <a:t>морской порт Находка</a:t>
            </a:r>
          </a:p>
          <a:p>
            <a:pPr marL="342900" lvl="0" indent="-342900">
              <a:lnSpc>
                <a:spcPct val="120000"/>
              </a:lnSpc>
              <a:buFont typeface="Arial" panose="020B0604020202020204" pitchFamily="34" charset="0"/>
              <a:buChar char="•"/>
            </a:pPr>
            <a:r>
              <a:rPr lang="ru-RU" sz="2000" dirty="0">
                <a:solidFill>
                  <a:schemeClr val="bg1">
                    <a:lumMod val="50000"/>
                  </a:schemeClr>
                </a:solidFill>
              </a:rPr>
              <a:t>АО «Находкинский морской рыбный порт»</a:t>
            </a:r>
          </a:p>
          <a:p>
            <a:pPr marL="342900" lvl="0" indent="-342900">
              <a:lnSpc>
                <a:spcPct val="120000"/>
              </a:lnSpc>
              <a:buFont typeface="Arial" panose="020B0604020202020204" pitchFamily="34" charset="0"/>
              <a:buChar char="•"/>
            </a:pPr>
            <a:r>
              <a:rPr lang="ru-RU" sz="2000" dirty="0">
                <a:solidFill>
                  <a:schemeClr val="bg1">
                    <a:lumMod val="50000"/>
                  </a:schemeClr>
                </a:solidFill>
              </a:rPr>
              <a:t>обработка судов дедвейтом до 25000т, осадкой до 8.8 , длиной до 150 м</a:t>
            </a:r>
          </a:p>
          <a:p>
            <a:pPr marL="342900" indent="-342900">
              <a:lnSpc>
                <a:spcPct val="120000"/>
              </a:lnSpc>
              <a:buFont typeface="Arial" panose="020B0604020202020204" pitchFamily="34" charset="0"/>
              <a:buChar char="•"/>
            </a:pPr>
            <a:r>
              <a:rPr lang="ru-RU" sz="2000" dirty="0">
                <a:solidFill>
                  <a:schemeClr val="bg1">
                    <a:lumMod val="50000"/>
                  </a:schemeClr>
                </a:solidFill>
              </a:rPr>
              <a:t>навигация круглый год</a:t>
            </a:r>
          </a:p>
          <a:p>
            <a:pPr marL="342900" indent="-342900">
              <a:lnSpc>
                <a:spcPct val="120000"/>
              </a:lnSpc>
              <a:buFont typeface="Arial" panose="020B0604020202020204" pitchFamily="34" charset="0"/>
              <a:buChar char="•"/>
            </a:pPr>
            <a:r>
              <a:rPr lang="ru-RU" sz="2000" dirty="0">
                <a:solidFill>
                  <a:schemeClr val="bg1">
                    <a:lumMod val="50000"/>
                  </a:schemeClr>
                </a:solidFill>
              </a:rPr>
              <a:t>регулярные морские контейнерные линии </a:t>
            </a:r>
          </a:p>
          <a:p>
            <a:pPr marL="342900" indent="-342900">
              <a:lnSpc>
                <a:spcPct val="120000"/>
              </a:lnSpc>
              <a:buFont typeface="Arial" panose="020B0604020202020204" pitchFamily="34" charset="0"/>
              <a:buChar char="•"/>
            </a:pPr>
            <a:r>
              <a:rPr lang="ru-RU" sz="2000" dirty="0">
                <a:solidFill>
                  <a:schemeClr val="bg1">
                    <a:lumMod val="50000"/>
                  </a:schemeClr>
                </a:solidFill>
              </a:rPr>
              <a:t>в порты Китая (</a:t>
            </a:r>
            <a:r>
              <a:rPr lang="en-US" sz="2000" dirty="0">
                <a:solidFill>
                  <a:schemeClr val="bg1">
                    <a:lumMod val="50000"/>
                  </a:schemeClr>
                </a:solidFill>
              </a:rPr>
              <a:t>Green Sea Line ,</a:t>
            </a:r>
            <a:r>
              <a:rPr lang="en-US" sz="2000" dirty="0" err="1">
                <a:solidFill>
                  <a:schemeClr val="bg1">
                    <a:lumMod val="50000"/>
                  </a:schemeClr>
                </a:solidFill>
              </a:rPr>
              <a:t>Eurosib</a:t>
            </a:r>
            <a:r>
              <a:rPr lang="en-US" sz="2000" dirty="0">
                <a:solidFill>
                  <a:schemeClr val="bg1">
                    <a:lumMod val="50000"/>
                  </a:schemeClr>
                </a:solidFill>
              </a:rPr>
              <a:t> Line)</a:t>
            </a:r>
            <a:endParaRPr lang="ru-RU" sz="2000" dirty="0">
              <a:solidFill>
                <a:schemeClr val="bg1">
                  <a:lumMod val="50000"/>
                </a:schemeClr>
              </a:solidFill>
            </a:endParaRPr>
          </a:p>
          <a:p>
            <a:pPr marL="342900" indent="-342900">
              <a:lnSpc>
                <a:spcPct val="120000"/>
              </a:lnSpc>
              <a:buFont typeface="Arial" panose="020B0604020202020204" pitchFamily="34" charset="0"/>
              <a:buChar char="•"/>
            </a:pPr>
            <a:r>
              <a:rPr lang="ru-RU" sz="2000" dirty="0">
                <a:solidFill>
                  <a:schemeClr val="bg1">
                    <a:lumMod val="50000"/>
                  </a:schemeClr>
                </a:solidFill>
              </a:rPr>
              <a:t>морские линии </a:t>
            </a:r>
            <a:r>
              <a:rPr lang="ru-RU" sz="2000" dirty="0" err="1">
                <a:solidFill>
                  <a:schemeClr val="bg1">
                    <a:lumMod val="50000"/>
                  </a:schemeClr>
                </a:solidFill>
              </a:rPr>
              <a:t>СевМорПути</a:t>
            </a:r>
            <a:endParaRPr lang="ru-RU" sz="2000" dirty="0">
              <a:solidFill>
                <a:schemeClr val="bg1">
                  <a:lumMod val="50000"/>
                </a:schemeClr>
              </a:solidFill>
            </a:endParaRPr>
          </a:p>
          <a:p>
            <a:pPr marL="342900" indent="-342900">
              <a:lnSpc>
                <a:spcPct val="120000"/>
              </a:lnSpc>
              <a:buFont typeface="Arial" panose="020B0604020202020204" pitchFamily="34" charset="0"/>
              <a:buChar char="•"/>
            </a:pPr>
            <a:r>
              <a:rPr lang="ru-RU" sz="2000" dirty="0">
                <a:solidFill>
                  <a:schemeClr val="bg1">
                    <a:lumMod val="50000"/>
                  </a:schemeClr>
                </a:solidFill>
              </a:rPr>
              <a:t>связь с Китаем, Кореей, с центральными районами России Транссибирской железнодорожной магистралью, федеральной трассой «Хабаровск -Владивосток» и главными региональными автомобильными дорогами</a:t>
            </a:r>
          </a:p>
          <a:p>
            <a:pPr lvl="0" rtl="0">
              <a:lnSpc>
                <a:spcPct val="120000"/>
              </a:lnSpc>
              <a:spcBef>
                <a:spcPts val="0"/>
              </a:spcBef>
            </a:pPr>
            <a:endParaRPr lang="ru-RU" sz="2000" dirty="0"/>
          </a:p>
          <a:p>
            <a:pPr lvl="0" rtl="0">
              <a:lnSpc>
                <a:spcPct val="120000"/>
              </a:lnSpc>
              <a:spcBef>
                <a:spcPts val="0"/>
              </a:spcBef>
            </a:pPr>
            <a:endParaRPr lang="ru-RU" sz="2000" dirty="0"/>
          </a:p>
        </p:txBody>
      </p:sp>
      <p:sp>
        <p:nvSpPr>
          <p:cNvPr id="22" name="Text 1">
            <a:extLst>
              <a:ext uri="{FF2B5EF4-FFF2-40B4-BE49-F238E27FC236}">
                <a16:creationId xmlns:a16="http://schemas.microsoft.com/office/drawing/2014/main" id="{AC704834-5003-4B57-9E8D-2FC192FF7958}"/>
              </a:ext>
            </a:extLst>
          </p:cNvPr>
          <p:cNvSpPr/>
          <p:nvPr/>
        </p:nvSpPr>
        <p:spPr>
          <a:xfrm>
            <a:off x="676600" y="6122183"/>
            <a:ext cx="6327927" cy="446708"/>
          </a:xfrm>
          <a:prstGeom prst="rect">
            <a:avLst/>
          </a:prstGeom>
          <a:noFill/>
          <a:ln/>
        </p:spPr>
        <p:txBody>
          <a:bodyPr wrap="square" rtlCol="0" anchor="ctr"/>
          <a:lstStyle/>
          <a:p>
            <a:pPr marL="0" indent="0">
              <a:lnSpc>
                <a:spcPct val="122000"/>
              </a:lnSpc>
              <a:buNone/>
            </a:pPr>
            <a:r>
              <a:rPr lang="ru-RU" sz="1250" dirty="0">
                <a:solidFill>
                  <a:schemeClr val="bg1">
                    <a:lumMod val="50000"/>
                  </a:schemeClr>
                </a:solidFill>
                <a:cs typeface="Calibri" pitchFamily="34" charset="-120"/>
              </a:rPr>
              <a:t>Адрес: 692917, Приморский край, г. Находка, Находкинский пр-т, 69</a:t>
            </a:r>
            <a:endParaRPr lang="en-US" sz="1250" dirty="0">
              <a:solidFill>
                <a:schemeClr val="bg1">
                  <a:lumMod val="50000"/>
                </a:schemeClr>
              </a:solidFill>
            </a:endParaRPr>
          </a:p>
        </p:txBody>
      </p:sp>
      <p:pic>
        <p:nvPicPr>
          <p:cNvPr id="8" name="Рисунок 7">
            <a:extLst>
              <a:ext uri="{FF2B5EF4-FFF2-40B4-BE49-F238E27FC236}">
                <a16:creationId xmlns:a16="http://schemas.microsoft.com/office/drawing/2014/main" id="{6122A52B-8A9C-4D5A-95E1-4315FBDE53CA}"/>
              </a:ext>
            </a:extLst>
          </p:cNvPr>
          <p:cNvPicPr>
            <a:picLocks noChangeAspect="1"/>
          </p:cNvPicPr>
          <p:nvPr/>
        </p:nvPicPr>
        <p:blipFill>
          <a:blip r:embed="rId4"/>
          <a:stretch>
            <a:fillRect/>
          </a:stretch>
        </p:blipFill>
        <p:spPr>
          <a:xfrm>
            <a:off x="10702837" y="264500"/>
            <a:ext cx="968174" cy="600652"/>
          </a:xfrm>
          <a:prstGeom prst="rect">
            <a:avLst/>
          </a:prstGeom>
        </p:spPr>
      </p:pic>
      <p:grpSp>
        <p:nvGrpSpPr>
          <p:cNvPr id="10" name="Группа 9">
            <a:extLst>
              <a:ext uri="{FF2B5EF4-FFF2-40B4-BE49-F238E27FC236}">
                <a16:creationId xmlns:a16="http://schemas.microsoft.com/office/drawing/2014/main" id="{4621CA2D-C1D8-4C8D-B7DE-F1B963C4BC71}"/>
              </a:ext>
            </a:extLst>
          </p:cNvPr>
          <p:cNvGrpSpPr/>
          <p:nvPr/>
        </p:nvGrpSpPr>
        <p:grpSpPr>
          <a:xfrm>
            <a:off x="3700998" y="4949633"/>
            <a:ext cx="2395002" cy="1555952"/>
            <a:chOff x="3519528" y="4016958"/>
            <a:chExt cx="2395002" cy="1555952"/>
          </a:xfrm>
        </p:grpSpPr>
        <p:sp>
          <p:nvSpPr>
            <p:cNvPr id="5" name="TextBox 4">
              <a:extLst>
                <a:ext uri="{FF2B5EF4-FFF2-40B4-BE49-F238E27FC236}">
                  <a16:creationId xmlns:a16="http://schemas.microsoft.com/office/drawing/2014/main" id="{EF1D8403-DC84-4C51-963B-D49063E01458}"/>
                </a:ext>
              </a:extLst>
            </p:cNvPr>
            <p:cNvSpPr txBox="1"/>
            <p:nvPr/>
          </p:nvSpPr>
          <p:spPr>
            <a:xfrm>
              <a:off x="3601183" y="4016958"/>
              <a:ext cx="2084610" cy="646331"/>
            </a:xfrm>
            <a:prstGeom prst="rect">
              <a:avLst/>
            </a:prstGeom>
            <a:noFill/>
          </p:spPr>
          <p:txBody>
            <a:bodyPr wrap="none" rtlCol="0">
              <a:spAutoFit/>
            </a:bodyPr>
            <a:lstStyle/>
            <a:p>
              <a:r>
                <a:rPr lang="en-US" b="1" dirty="0"/>
                <a:t>-</a:t>
              </a:r>
              <a:r>
                <a:rPr lang="en-US" dirty="0"/>
                <a:t> </a:t>
              </a:r>
              <a:r>
                <a:rPr lang="ru-RU" sz="1400" dirty="0">
                  <a:solidFill>
                    <a:schemeClr val="bg1">
                      <a:lumMod val="50000"/>
                    </a:schemeClr>
                  </a:solidFill>
                </a:rPr>
                <a:t>Трасса А-370 «Уссури»</a:t>
              </a:r>
            </a:p>
            <a:p>
              <a:endParaRPr lang="ru-RU" dirty="0"/>
            </a:p>
          </p:txBody>
        </p:sp>
        <p:sp>
          <p:nvSpPr>
            <p:cNvPr id="25" name="TextBox 24">
              <a:extLst>
                <a:ext uri="{FF2B5EF4-FFF2-40B4-BE49-F238E27FC236}">
                  <a16:creationId xmlns:a16="http://schemas.microsoft.com/office/drawing/2014/main" id="{3ABFAE71-6715-4F39-A35A-F68FE3C54CB4}"/>
                </a:ext>
              </a:extLst>
            </p:cNvPr>
            <p:cNvSpPr txBox="1"/>
            <p:nvPr/>
          </p:nvSpPr>
          <p:spPr>
            <a:xfrm>
              <a:off x="3614719" y="4283185"/>
              <a:ext cx="1886607" cy="646331"/>
            </a:xfrm>
            <a:prstGeom prst="rect">
              <a:avLst/>
            </a:prstGeom>
            <a:noFill/>
          </p:spPr>
          <p:txBody>
            <a:bodyPr wrap="none" rtlCol="0">
              <a:spAutoFit/>
            </a:bodyPr>
            <a:lstStyle/>
            <a:p>
              <a:r>
                <a:rPr lang="en-US" b="1" dirty="0"/>
                <a:t>-</a:t>
              </a:r>
              <a:r>
                <a:rPr lang="en-US" dirty="0"/>
                <a:t> </a:t>
              </a:r>
              <a:r>
                <a:rPr lang="ru-RU" sz="1400" dirty="0">
                  <a:solidFill>
                    <a:schemeClr val="bg1">
                      <a:lumMod val="50000"/>
                    </a:schemeClr>
                  </a:solidFill>
                </a:rPr>
                <a:t>Трасса </a:t>
              </a:r>
              <a:r>
                <a:rPr lang="en-US" sz="1400" dirty="0">
                  <a:solidFill>
                    <a:schemeClr val="bg1">
                      <a:lumMod val="50000"/>
                    </a:schemeClr>
                  </a:solidFill>
                </a:rPr>
                <a:t>P</a:t>
              </a:r>
              <a:r>
                <a:rPr lang="ru-RU" sz="1400" dirty="0">
                  <a:solidFill>
                    <a:schemeClr val="bg1">
                      <a:lumMod val="50000"/>
                    </a:schemeClr>
                  </a:solidFill>
                </a:rPr>
                <a:t>-</a:t>
              </a:r>
              <a:r>
                <a:rPr lang="en-US" sz="1400" dirty="0">
                  <a:solidFill>
                    <a:schemeClr val="bg1">
                      <a:lumMod val="50000"/>
                    </a:schemeClr>
                  </a:solidFill>
                </a:rPr>
                <a:t>297</a:t>
              </a:r>
              <a:r>
                <a:rPr lang="ru-RU" sz="1400" dirty="0">
                  <a:solidFill>
                    <a:schemeClr val="bg1">
                      <a:lumMod val="50000"/>
                    </a:schemeClr>
                  </a:solidFill>
                </a:rPr>
                <a:t> «Амур»</a:t>
              </a:r>
            </a:p>
            <a:p>
              <a:endParaRPr lang="ru-RU" dirty="0"/>
            </a:p>
          </p:txBody>
        </p:sp>
        <p:sp>
          <p:nvSpPr>
            <p:cNvPr id="27" name="TextBox 26">
              <a:extLst>
                <a:ext uri="{FF2B5EF4-FFF2-40B4-BE49-F238E27FC236}">
                  <a16:creationId xmlns:a16="http://schemas.microsoft.com/office/drawing/2014/main" id="{267EAF68-C546-4A31-BC57-8B2FF0A146FF}"/>
                </a:ext>
              </a:extLst>
            </p:cNvPr>
            <p:cNvSpPr txBox="1"/>
            <p:nvPr/>
          </p:nvSpPr>
          <p:spPr>
            <a:xfrm>
              <a:off x="3629609" y="4538704"/>
              <a:ext cx="2284921" cy="584775"/>
            </a:xfrm>
            <a:prstGeom prst="rect">
              <a:avLst/>
            </a:prstGeom>
            <a:noFill/>
          </p:spPr>
          <p:txBody>
            <a:bodyPr wrap="none" rtlCol="0">
              <a:spAutoFit/>
            </a:bodyPr>
            <a:lstStyle/>
            <a:p>
              <a:r>
                <a:rPr lang="en-US" sz="1600" b="1" dirty="0"/>
                <a:t>-</a:t>
              </a:r>
              <a:r>
                <a:rPr lang="en-US" sz="1600" dirty="0"/>
                <a:t> </a:t>
              </a:r>
              <a:r>
                <a:rPr lang="ru-RU" sz="1400" dirty="0">
                  <a:solidFill>
                    <a:schemeClr val="bg1">
                      <a:lumMod val="50000"/>
                    </a:schemeClr>
                  </a:solidFill>
                </a:rPr>
                <a:t>Автодорога до г. </a:t>
              </a:r>
              <a:r>
                <a:rPr lang="ru-RU" sz="1400" dirty="0" err="1">
                  <a:solidFill>
                    <a:schemeClr val="bg1">
                      <a:lumMod val="50000"/>
                    </a:schemeClr>
                  </a:solidFill>
                </a:rPr>
                <a:t>Хуньчунь</a:t>
              </a:r>
              <a:endParaRPr lang="ru-RU" sz="1400" dirty="0">
                <a:solidFill>
                  <a:schemeClr val="bg1">
                    <a:lumMod val="50000"/>
                  </a:schemeClr>
                </a:solidFill>
              </a:endParaRPr>
            </a:p>
            <a:p>
              <a:endParaRPr lang="ru-RU" sz="1600" dirty="0"/>
            </a:p>
          </p:txBody>
        </p:sp>
        <p:sp>
          <p:nvSpPr>
            <p:cNvPr id="28" name="TextBox 27">
              <a:extLst>
                <a:ext uri="{FF2B5EF4-FFF2-40B4-BE49-F238E27FC236}">
                  <a16:creationId xmlns:a16="http://schemas.microsoft.com/office/drawing/2014/main" id="{0E4E1993-CCA3-4BCD-AD49-CDD69E700C41}"/>
                </a:ext>
              </a:extLst>
            </p:cNvPr>
            <p:cNvSpPr txBox="1"/>
            <p:nvPr/>
          </p:nvSpPr>
          <p:spPr>
            <a:xfrm>
              <a:off x="3632494" y="4772691"/>
              <a:ext cx="2173031" cy="800219"/>
            </a:xfrm>
            <a:prstGeom prst="rect">
              <a:avLst/>
            </a:prstGeom>
            <a:noFill/>
          </p:spPr>
          <p:txBody>
            <a:bodyPr wrap="none" rtlCol="0">
              <a:spAutoFit/>
            </a:bodyPr>
            <a:lstStyle/>
            <a:p>
              <a:r>
                <a:rPr lang="en-US" sz="1600" b="1" dirty="0"/>
                <a:t>-</a:t>
              </a:r>
              <a:r>
                <a:rPr lang="en-US" sz="1600" dirty="0"/>
                <a:t> </a:t>
              </a:r>
              <a:r>
                <a:rPr lang="ru-RU" sz="1400" dirty="0">
                  <a:solidFill>
                    <a:schemeClr val="bg1">
                      <a:lumMod val="50000"/>
                    </a:schemeClr>
                  </a:solidFill>
                </a:rPr>
                <a:t>Северный морской путь</a:t>
              </a:r>
              <a:r>
                <a:rPr lang="en-US" sz="1400" dirty="0">
                  <a:solidFill>
                    <a:schemeClr val="bg1">
                      <a:lumMod val="50000"/>
                    </a:schemeClr>
                  </a:solidFill>
                </a:rPr>
                <a:t> </a:t>
              </a:r>
              <a:endParaRPr lang="ru-RU" sz="1400" dirty="0">
                <a:solidFill>
                  <a:schemeClr val="bg1">
                    <a:lumMod val="50000"/>
                  </a:schemeClr>
                </a:solidFill>
              </a:endParaRPr>
            </a:p>
            <a:p>
              <a:r>
                <a:rPr lang="ru-RU" sz="1400" dirty="0">
                  <a:solidFill>
                    <a:schemeClr val="bg1">
                      <a:lumMod val="50000"/>
                    </a:schemeClr>
                  </a:solidFill>
                </a:rPr>
                <a:t>   и другие морские пути</a:t>
              </a:r>
            </a:p>
            <a:p>
              <a:endParaRPr lang="ru-RU" sz="1600" dirty="0"/>
            </a:p>
          </p:txBody>
        </p:sp>
        <p:cxnSp>
          <p:nvCxnSpPr>
            <p:cNvPr id="7" name="Прямая соединительная линия 6">
              <a:extLst>
                <a:ext uri="{FF2B5EF4-FFF2-40B4-BE49-F238E27FC236}">
                  <a16:creationId xmlns:a16="http://schemas.microsoft.com/office/drawing/2014/main" id="{76DF06E9-7871-4D21-AD31-86E0C26FD714}"/>
                </a:ext>
              </a:extLst>
            </p:cNvPr>
            <p:cNvCxnSpPr>
              <a:cxnSpLocks/>
            </p:cNvCxnSpPr>
            <p:nvPr/>
          </p:nvCxnSpPr>
          <p:spPr>
            <a:xfrm>
              <a:off x="3519800" y="4490579"/>
              <a:ext cx="279133" cy="0"/>
            </a:xfrm>
            <a:prstGeom prst="line">
              <a:avLst/>
            </a:prstGeom>
            <a:ln w="73025">
              <a:solidFill>
                <a:srgbClr val="EF7806"/>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a:extLst>
                <a:ext uri="{FF2B5EF4-FFF2-40B4-BE49-F238E27FC236}">
                  <a16:creationId xmlns:a16="http://schemas.microsoft.com/office/drawing/2014/main" id="{8348622E-E6F6-48F8-BC3B-5FC4E81E7023}"/>
                </a:ext>
              </a:extLst>
            </p:cNvPr>
            <p:cNvCxnSpPr>
              <a:cxnSpLocks/>
            </p:cNvCxnSpPr>
            <p:nvPr/>
          </p:nvCxnSpPr>
          <p:spPr>
            <a:xfrm>
              <a:off x="3519800" y="4238362"/>
              <a:ext cx="279133" cy="0"/>
            </a:xfrm>
            <a:prstGeom prst="line">
              <a:avLst/>
            </a:prstGeom>
            <a:ln w="73025">
              <a:solidFill>
                <a:srgbClr val="EAFA1E"/>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a:extLst>
                <a:ext uri="{FF2B5EF4-FFF2-40B4-BE49-F238E27FC236}">
                  <a16:creationId xmlns:a16="http://schemas.microsoft.com/office/drawing/2014/main" id="{C89C3958-E3ED-4EF0-AD29-A2DD9C0C3800}"/>
                </a:ext>
              </a:extLst>
            </p:cNvPr>
            <p:cNvCxnSpPr>
              <a:cxnSpLocks/>
            </p:cNvCxnSpPr>
            <p:nvPr/>
          </p:nvCxnSpPr>
          <p:spPr>
            <a:xfrm>
              <a:off x="3519529" y="4737793"/>
              <a:ext cx="279133" cy="0"/>
            </a:xfrm>
            <a:prstGeom prst="line">
              <a:avLst/>
            </a:prstGeom>
            <a:ln w="73025">
              <a:solidFill>
                <a:srgbClr val="02EB4B"/>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a:extLst>
                <a:ext uri="{FF2B5EF4-FFF2-40B4-BE49-F238E27FC236}">
                  <a16:creationId xmlns:a16="http://schemas.microsoft.com/office/drawing/2014/main" id="{7A12BC08-2A8F-485D-A3EF-C4560748BA24}"/>
                </a:ext>
              </a:extLst>
            </p:cNvPr>
            <p:cNvCxnSpPr>
              <a:cxnSpLocks/>
            </p:cNvCxnSpPr>
            <p:nvPr/>
          </p:nvCxnSpPr>
          <p:spPr>
            <a:xfrm>
              <a:off x="3519528" y="4958391"/>
              <a:ext cx="279133" cy="0"/>
            </a:xfrm>
            <a:prstGeom prst="line">
              <a:avLst/>
            </a:prstGeom>
            <a:ln w="73025">
              <a:solidFill>
                <a:srgbClr val="1500D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832EDCB-4791-4A29-A4B2-4E321DFECE00}"/>
              </a:ext>
            </a:extLst>
          </p:cNvPr>
          <p:cNvPicPr>
            <a:picLocks noChangeAspect="1"/>
          </p:cNvPicPr>
          <p:nvPr/>
        </p:nvPicPr>
        <p:blipFill>
          <a:blip r:embed="rId3"/>
          <a:stretch>
            <a:fillRect/>
          </a:stretch>
        </p:blipFill>
        <p:spPr>
          <a:xfrm>
            <a:off x="654611" y="604943"/>
            <a:ext cx="10144018" cy="5986634"/>
          </a:xfrm>
          <a:prstGeom prst="rect">
            <a:avLst/>
          </a:prstGeom>
        </p:spPr>
      </p:pic>
      <p:pic>
        <p:nvPicPr>
          <p:cNvPr id="23" name="Рисунок 22">
            <a:extLst>
              <a:ext uri="{FF2B5EF4-FFF2-40B4-BE49-F238E27FC236}">
                <a16:creationId xmlns:a16="http://schemas.microsoft.com/office/drawing/2014/main" id="{ED4A5461-B34A-443F-9D1E-23B4349F0298}"/>
              </a:ext>
            </a:extLst>
          </p:cNvPr>
          <p:cNvPicPr>
            <a:picLocks noChangeAspect="1"/>
          </p:cNvPicPr>
          <p:nvPr/>
        </p:nvPicPr>
        <p:blipFill>
          <a:blip r:embed="rId4"/>
          <a:stretch>
            <a:fillRect/>
          </a:stretch>
        </p:blipFill>
        <p:spPr>
          <a:xfrm>
            <a:off x="10671628" y="382996"/>
            <a:ext cx="968174" cy="600652"/>
          </a:xfrm>
          <a:prstGeom prst="rect">
            <a:avLst/>
          </a:prstGeom>
        </p:spPr>
      </p:pic>
      <p:grpSp>
        <p:nvGrpSpPr>
          <p:cNvPr id="34" name="Группа 33">
            <a:extLst>
              <a:ext uri="{FF2B5EF4-FFF2-40B4-BE49-F238E27FC236}">
                <a16:creationId xmlns:a16="http://schemas.microsoft.com/office/drawing/2014/main" id="{A929CABF-2DBB-40E8-B653-769D199311AB}"/>
              </a:ext>
            </a:extLst>
          </p:cNvPr>
          <p:cNvGrpSpPr/>
          <p:nvPr/>
        </p:nvGrpSpPr>
        <p:grpSpPr>
          <a:xfrm>
            <a:off x="9528851" y="5004447"/>
            <a:ext cx="1691489" cy="1178785"/>
            <a:chOff x="3517187" y="4016958"/>
            <a:chExt cx="1691489" cy="1094287"/>
          </a:xfrm>
        </p:grpSpPr>
        <p:sp>
          <p:nvSpPr>
            <p:cNvPr id="35" name="TextBox 34">
              <a:extLst>
                <a:ext uri="{FF2B5EF4-FFF2-40B4-BE49-F238E27FC236}">
                  <a16:creationId xmlns:a16="http://schemas.microsoft.com/office/drawing/2014/main" id="{64C1E00E-BAC4-4B52-AB3B-926E534CFFD6}"/>
                </a:ext>
              </a:extLst>
            </p:cNvPr>
            <p:cNvSpPr txBox="1"/>
            <p:nvPr/>
          </p:nvSpPr>
          <p:spPr>
            <a:xfrm>
              <a:off x="3601183" y="4016958"/>
              <a:ext cx="622286" cy="600001"/>
            </a:xfrm>
            <a:prstGeom prst="rect">
              <a:avLst/>
            </a:prstGeom>
            <a:noFill/>
          </p:spPr>
          <p:txBody>
            <a:bodyPr wrap="none" rtlCol="0">
              <a:spAutoFit/>
            </a:bodyPr>
            <a:lstStyle/>
            <a:p>
              <a:r>
                <a:rPr lang="en-US" dirty="0"/>
                <a:t> </a:t>
              </a:r>
              <a:r>
                <a:rPr lang="ru-RU" sz="1400" dirty="0"/>
                <a:t>    </a:t>
              </a:r>
              <a:r>
                <a:rPr lang="ru-RU" sz="1400" dirty="0" err="1">
                  <a:solidFill>
                    <a:schemeClr val="bg1">
                      <a:lumMod val="50000"/>
                    </a:schemeClr>
                  </a:solidFill>
                </a:rPr>
                <a:t>жд</a:t>
              </a:r>
              <a:endParaRPr lang="ru-RU" sz="1400" dirty="0">
                <a:solidFill>
                  <a:schemeClr val="bg1">
                    <a:lumMod val="50000"/>
                  </a:schemeClr>
                </a:solidFill>
              </a:endParaRPr>
            </a:p>
            <a:p>
              <a:endParaRPr lang="ru-RU" dirty="0"/>
            </a:p>
          </p:txBody>
        </p:sp>
        <p:sp>
          <p:nvSpPr>
            <p:cNvPr id="36" name="TextBox 35">
              <a:extLst>
                <a:ext uri="{FF2B5EF4-FFF2-40B4-BE49-F238E27FC236}">
                  <a16:creationId xmlns:a16="http://schemas.microsoft.com/office/drawing/2014/main" id="{9A58A2AC-436F-4C62-BCF8-664947CE887D}"/>
                </a:ext>
              </a:extLst>
            </p:cNvPr>
            <p:cNvSpPr txBox="1"/>
            <p:nvPr/>
          </p:nvSpPr>
          <p:spPr>
            <a:xfrm>
              <a:off x="3517187" y="4329361"/>
              <a:ext cx="1691489" cy="542857"/>
            </a:xfrm>
            <a:prstGeom prst="rect">
              <a:avLst/>
            </a:prstGeom>
            <a:noFill/>
          </p:spPr>
          <p:txBody>
            <a:bodyPr wrap="none" rtlCol="0">
              <a:spAutoFit/>
            </a:bodyPr>
            <a:lstStyle/>
            <a:p>
              <a:pPr marL="285750" indent="-285750">
                <a:buFontTx/>
                <a:buChar char="-"/>
              </a:pPr>
              <a:r>
                <a:rPr lang="ru-RU" sz="1400" dirty="0">
                  <a:solidFill>
                    <a:schemeClr val="bg1">
                      <a:lumMod val="50000"/>
                    </a:schemeClr>
                  </a:solidFill>
                </a:rPr>
                <a:t>морские линии </a:t>
              </a:r>
            </a:p>
            <a:p>
              <a:endParaRPr lang="ru-RU" dirty="0"/>
            </a:p>
          </p:txBody>
        </p:sp>
        <p:sp>
          <p:nvSpPr>
            <p:cNvPr id="37" name="TextBox 36">
              <a:extLst>
                <a:ext uri="{FF2B5EF4-FFF2-40B4-BE49-F238E27FC236}">
                  <a16:creationId xmlns:a16="http://schemas.microsoft.com/office/drawing/2014/main" id="{DE397AD1-84DE-4815-B8F0-4198E4049DEB}"/>
                </a:ext>
              </a:extLst>
            </p:cNvPr>
            <p:cNvSpPr txBox="1"/>
            <p:nvPr/>
          </p:nvSpPr>
          <p:spPr>
            <a:xfrm>
              <a:off x="3629609" y="4538704"/>
              <a:ext cx="184731" cy="338554"/>
            </a:xfrm>
            <a:prstGeom prst="rect">
              <a:avLst/>
            </a:prstGeom>
            <a:noFill/>
          </p:spPr>
          <p:txBody>
            <a:bodyPr wrap="none" rtlCol="0">
              <a:spAutoFit/>
            </a:bodyPr>
            <a:lstStyle/>
            <a:p>
              <a:endParaRPr lang="ru-RU" sz="1600" dirty="0"/>
            </a:p>
          </p:txBody>
        </p:sp>
        <p:sp>
          <p:nvSpPr>
            <p:cNvPr id="38" name="TextBox 37">
              <a:extLst>
                <a:ext uri="{FF2B5EF4-FFF2-40B4-BE49-F238E27FC236}">
                  <a16:creationId xmlns:a16="http://schemas.microsoft.com/office/drawing/2014/main" id="{FDCBD78E-7F51-49AC-98AB-9ACF3EB67BA6}"/>
                </a:ext>
              </a:extLst>
            </p:cNvPr>
            <p:cNvSpPr txBox="1"/>
            <p:nvPr/>
          </p:nvSpPr>
          <p:spPr>
            <a:xfrm>
              <a:off x="3632494" y="4772691"/>
              <a:ext cx="184731" cy="338554"/>
            </a:xfrm>
            <a:prstGeom prst="rect">
              <a:avLst/>
            </a:prstGeom>
            <a:noFill/>
          </p:spPr>
          <p:txBody>
            <a:bodyPr wrap="none" rtlCol="0">
              <a:spAutoFit/>
            </a:bodyPr>
            <a:lstStyle/>
            <a:p>
              <a:endParaRPr lang="ru-RU" sz="1600" dirty="0"/>
            </a:p>
          </p:txBody>
        </p:sp>
        <p:cxnSp>
          <p:nvCxnSpPr>
            <p:cNvPr id="39" name="Прямая соединительная линия 38">
              <a:extLst>
                <a:ext uri="{FF2B5EF4-FFF2-40B4-BE49-F238E27FC236}">
                  <a16:creationId xmlns:a16="http://schemas.microsoft.com/office/drawing/2014/main" id="{46E211EB-E825-459B-A0CC-C399BEDAE1AB}"/>
                </a:ext>
              </a:extLst>
            </p:cNvPr>
            <p:cNvCxnSpPr>
              <a:cxnSpLocks/>
            </p:cNvCxnSpPr>
            <p:nvPr/>
          </p:nvCxnSpPr>
          <p:spPr>
            <a:xfrm>
              <a:off x="3519800" y="4490579"/>
              <a:ext cx="279133" cy="0"/>
            </a:xfrm>
            <a:prstGeom prst="line">
              <a:avLst/>
            </a:prstGeom>
            <a:ln w="73025">
              <a:solidFill>
                <a:srgbClr val="1500DD"/>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a:extLst>
                <a:ext uri="{FF2B5EF4-FFF2-40B4-BE49-F238E27FC236}">
                  <a16:creationId xmlns:a16="http://schemas.microsoft.com/office/drawing/2014/main" id="{6DDEDA0D-2BC4-412E-A44C-4EF755196254}"/>
                </a:ext>
              </a:extLst>
            </p:cNvPr>
            <p:cNvCxnSpPr>
              <a:cxnSpLocks/>
            </p:cNvCxnSpPr>
            <p:nvPr/>
          </p:nvCxnSpPr>
          <p:spPr>
            <a:xfrm>
              <a:off x="3519800" y="4238362"/>
              <a:ext cx="279133" cy="0"/>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 name="Text 0">
            <a:extLst>
              <a:ext uri="{FF2B5EF4-FFF2-40B4-BE49-F238E27FC236}">
                <a16:creationId xmlns:a16="http://schemas.microsoft.com/office/drawing/2014/main" id="{C4A8E83D-5B44-9947-9FBD-15ADEE4D5716}"/>
              </a:ext>
            </a:extLst>
          </p:cNvPr>
          <p:cNvSpPr/>
          <p:nvPr/>
        </p:nvSpPr>
        <p:spPr>
          <a:xfrm>
            <a:off x="549349" y="322547"/>
            <a:ext cx="11109960" cy="640080"/>
          </a:xfrm>
          <a:prstGeom prst="rect">
            <a:avLst/>
          </a:prstGeom>
          <a:noFill/>
          <a:ln/>
        </p:spPr>
        <p:txBody>
          <a:bodyPr wrap="square" rtlCol="0" anchor="ctr"/>
          <a:lstStyle/>
          <a:p>
            <a:pPr marL="0" indent="0">
              <a:buNone/>
            </a:pPr>
            <a:r>
              <a:rPr lang="ru-RU" sz="2800" b="1" dirty="0">
                <a:solidFill>
                  <a:srgbClr val="277774"/>
                </a:solidFill>
                <a:ea typeface="Cambria" pitchFamily="34" charset="-122"/>
                <a:cs typeface="Cambria" pitchFamily="34" charset="-120"/>
              </a:rPr>
              <a:t>Холодные цепочки поставок с системе МТК </a:t>
            </a:r>
            <a:endParaRPr lang="en-US" sz="2800" dirty="0">
              <a:solidFill>
                <a:srgbClr val="27777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36047" y="328039"/>
            <a:ext cx="11109960" cy="640080"/>
          </a:xfrm>
          <a:prstGeom prst="rect">
            <a:avLst/>
          </a:prstGeom>
          <a:noFill/>
          <a:ln/>
        </p:spPr>
        <p:txBody>
          <a:bodyPr wrap="square" rtlCol="0" anchor="ctr"/>
          <a:lstStyle/>
          <a:p>
            <a:pPr marL="0" indent="0">
              <a:buNone/>
            </a:pPr>
            <a:r>
              <a:rPr lang="en-US" sz="2800" b="1" dirty="0" err="1">
                <a:solidFill>
                  <a:srgbClr val="277774"/>
                </a:solidFill>
                <a:ea typeface="Cambria" pitchFamily="34" charset="-122"/>
                <a:cs typeface="Cambria" pitchFamily="34" charset="-120"/>
              </a:rPr>
              <a:t>Расположение</a:t>
            </a:r>
            <a:r>
              <a:rPr lang="ru-RU" sz="2800" b="1" dirty="0">
                <a:solidFill>
                  <a:srgbClr val="277774"/>
                </a:solidFill>
                <a:ea typeface="Cambria" pitchFamily="34" charset="-122"/>
                <a:cs typeface="Cambria" pitchFamily="34" charset="-120"/>
              </a:rPr>
              <a:t> и инфраструктура морского порта</a:t>
            </a:r>
            <a:endParaRPr lang="en-US" sz="2800" dirty="0">
              <a:solidFill>
                <a:srgbClr val="277774"/>
              </a:solidFill>
            </a:endParaRPr>
          </a:p>
        </p:txBody>
      </p:sp>
      <p:grpSp>
        <p:nvGrpSpPr>
          <p:cNvPr id="25" name="Группа 24">
            <a:extLst>
              <a:ext uri="{FF2B5EF4-FFF2-40B4-BE49-F238E27FC236}">
                <a16:creationId xmlns:a16="http://schemas.microsoft.com/office/drawing/2014/main" id="{0FF7C43D-21C7-42DD-81E9-724EDE97A498}"/>
              </a:ext>
            </a:extLst>
          </p:cNvPr>
          <p:cNvGrpSpPr/>
          <p:nvPr/>
        </p:nvGrpSpPr>
        <p:grpSpPr>
          <a:xfrm>
            <a:off x="7796975" y="4551464"/>
            <a:ext cx="1758983" cy="1599081"/>
            <a:chOff x="396296" y="3880999"/>
            <a:chExt cx="1758983" cy="2084832"/>
          </a:xfrm>
          <a:effectLst>
            <a:outerShdw blurRad="50800" dist="38100" dir="2700000" algn="tl" rotWithShape="0">
              <a:srgbClr val="277774">
                <a:alpha val="10000"/>
              </a:srgbClr>
            </a:outerShdw>
          </a:effectLst>
        </p:grpSpPr>
        <p:sp>
          <p:nvSpPr>
            <p:cNvPr id="6" name="Shape 3"/>
            <p:cNvSpPr/>
            <p:nvPr/>
          </p:nvSpPr>
          <p:spPr>
            <a:xfrm>
              <a:off x="396296" y="3880999"/>
              <a:ext cx="1673352" cy="2084832"/>
            </a:xfrm>
            <a:prstGeom prst="roundRect">
              <a:avLst>
                <a:gd name="adj" fmla="val 4372"/>
              </a:avLst>
            </a:prstGeom>
            <a:solidFill>
              <a:srgbClr val="277774">
                <a:alpha val="10000"/>
              </a:srgbClr>
            </a:solidFill>
            <a:ln/>
          </p:spPr>
        </p:sp>
        <p:sp>
          <p:nvSpPr>
            <p:cNvPr id="7" name="Text 4"/>
            <p:cNvSpPr/>
            <p:nvPr/>
          </p:nvSpPr>
          <p:spPr>
            <a:xfrm>
              <a:off x="506024" y="4018159"/>
              <a:ext cx="1453896" cy="502920"/>
            </a:xfrm>
            <a:prstGeom prst="rect">
              <a:avLst/>
            </a:prstGeom>
            <a:noFill/>
            <a:ln/>
          </p:spPr>
          <p:txBody>
            <a:bodyPr wrap="square" rtlCol="0" anchor="ctr"/>
            <a:lstStyle/>
            <a:p>
              <a:pPr marL="0" indent="0">
                <a:buNone/>
              </a:pPr>
              <a:r>
                <a:rPr lang="en-US" sz="1900" b="1" dirty="0">
                  <a:solidFill>
                    <a:srgbClr val="277774"/>
                  </a:solidFill>
                  <a:ea typeface="Cambria" pitchFamily="34" charset="-122"/>
                  <a:cs typeface="Cambria" pitchFamily="34" charset="-120"/>
                </a:rPr>
                <a:t>9</a:t>
              </a:r>
              <a:r>
                <a:rPr lang="ru-RU" sz="1900" b="1" dirty="0">
                  <a:solidFill>
                    <a:srgbClr val="277774"/>
                  </a:solidFill>
                  <a:ea typeface="Cambria" pitchFamily="34" charset="-122"/>
                  <a:cs typeface="Cambria" pitchFamily="34" charset="-120"/>
                </a:rPr>
                <a:t> причалов</a:t>
              </a:r>
              <a:endParaRPr lang="en-US" sz="1900" dirty="0">
                <a:solidFill>
                  <a:srgbClr val="277774"/>
                </a:solidFill>
              </a:endParaRPr>
            </a:p>
          </p:txBody>
        </p:sp>
        <p:sp>
          <p:nvSpPr>
            <p:cNvPr id="8" name="Text 5"/>
            <p:cNvSpPr/>
            <p:nvPr/>
          </p:nvSpPr>
          <p:spPr>
            <a:xfrm>
              <a:off x="481928" y="4408012"/>
              <a:ext cx="1673351" cy="1325879"/>
            </a:xfrm>
            <a:prstGeom prst="rect">
              <a:avLst/>
            </a:prstGeom>
            <a:noFill/>
            <a:ln/>
          </p:spPr>
          <p:txBody>
            <a:bodyPr wrap="square" rtlCol="0" anchor="ctr"/>
            <a:lstStyle/>
            <a:p>
              <a:pPr marL="0" indent="0">
                <a:lnSpc>
                  <a:spcPct val="115000"/>
                </a:lnSpc>
                <a:buNone/>
              </a:pPr>
              <a:r>
                <a:rPr lang="en-US" sz="950" dirty="0">
                  <a:solidFill>
                    <a:schemeClr val="bg1">
                      <a:lumMod val="50000"/>
                    </a:schemeClr>
                  </a:solidFill>
                  <a:ea typeface="Calibri" pitchFamily="34" charset="-122"/>
                  <a:cs typeface="Calibri" pitchFamily="34" charset="-120"/>
                </a:rPr>
                <a:t>причалов </a:t>
              </a:r>
              <a:r>
                <a:rPr lang="en-US" sz="950" dirty="0" err="1">
                  <a:solidFill>
                    <a:schemeClr val="bg1">
                      <a:lumMod val="50000"/>
                    </a:schemeClr>
                  </a:solidFill>
                  <a:ea typeface="Calibri" pitchFamily="34" charset="-122"/>
                  <a:cs typeface="Calibri" pitchFamily="34" charset="-120"/>
                </a:rPr>
                <a:t>общей</a:t>
              </a:r>
              <a:r>
                <a:rPr lang="en-US" sz="950" dirty="0">
                  <a:solidFill>
                    <a:schemeClr val="bg1">
                      <a:lumMod val="50000"/>
                    </a:schemeClr>
                  </a:solidFill>
                  <a:ea typeface="Calibri" pitchFamily="34" charset="-122"/>
                  <a:cs typeface="Calibri" pitchFamily="34" charset="-120"/>
                </a:rPr>
                <a:t> </a:t>
              </a:r>
              <a:endParaRPr lang="ru-RU" sz="950" dirty="0">
                <a:solidFill>
                  <a:schemeClr val="bg1">
                    <a:lumMod val="50000"/>
                  </a:schemeClr>
                </a:solidFill>
                <a:ea typeface="Calibri" pitchFamily="34" charset="-122"/>
                <a:cs typeface="Calibri" pitchFamily="34" charset="-120"/>
              </a:endParaRPr>
            </a:p>
            <a:p>
              <a:pPr marL="0" indent="0">
                <a:lnSpc>
                  <a:spcPct val="115000"/>
                </a:lnSpc>
                <a:buNone/>
              </a:pPr>
              <a:r>
                <a:rPr lang="en-US" sz="950" dirty="0" err="1">
                  <a:solidFill>
                    <a:schemeClr val="bg1">
                      <a:lumMod val="50000"/>
                    </a:schemeClr>
                  </a:solidFill>
                  <a:ea typeface="Calibri" pitchFamily="34" charset="-122"/>
                  <a:cs typeface="Calibri" pitchFamily="34" charset="-120"/>
                </a:rPr>
                <a:t>длиной</a:t>
              </a:r>
              <a:r>
                <a:rPr lang="en-US" sz="950" dirty="0">
                  <a:solidFill>
                    <a:schemeClr val="bg1">
                      <a:lumMod val="50000"/>
                    </a:schemeClr>
                  </a:solidFill>
                  <a:ea typeface="Calibri" pitchFamily="34" charset="-122"/>
                  <a:cs typeface="Calibri" pitchFamily="34" charset="-120"/>
                </a:rPr>
                <a:t> </a:t>
              </a:r>
              <a:r>
                <a:rPr lang="en-US" sz="1600" b="1" dirty="0">
                  <a:solidFill>
                    <a:srgbClr val="277774"/>
                  </a:solidFill>
                  <a:ea typeface="Calibri" pitchFamily="34" charset="-122"/>
                  <a:cs typeface="Calibri" pitchFamily="34" charset="-120"/>
                </a:rPr>
                <a:t>1 271 м</a:t>
              </a:r>
              <a:r>
                <a:rPr lang="en-US" sz="1600" dirty="0">
                  <a:solidFill>
                    <a:schemeClr val="bg1">
                      <a:lumMod val="50000"/>
                    </a:schemeClr>
                  </a:solidFill>
                  <a:ea typeface="Calibri" pitchFamily="34" charset="-122"/>
                  <a:cs typeface="Calibri" pitchFamily="34" charset="-120"/>
                </a:rPr>
                <a:t>, </a:t>
              </a:r>
              <a:r>
                <a:rPr lang="en-US" sz="950" dirty="0" err="1">
                  <a:solidFill>
                    <a:schemeClr val="bg1">
                      <a:lumMod val="50000"/>
                    </a:schemeClr>
                  </a:solidFill>
                  <a:ea typeface="Calibri" pitchFamily="34" charset="-122"/>
                  <a:cs typeface="Calibri" pitchFamily="34" charset="-120"/>
                </a:rPr>
                <a:t>глубиной</a:t>
              </a:r>
              <a:r>
                <a:rPr lang="ru-RU" sz="950" dirty="0">
                  <a:solidFill>
                    <a:schemeClr val="bg1">
                      <a:lumMod val="50000"/>
                    </a:schemeClr>
                  </a:solidFill>
                  <a:ea typeface="Calibri" pitchFamily="34" charset="-122"/>
                  <a:cs typeface="Calibri" pitchFamily="34" charset="-120"/>
                </a:rPr>
                <a:t> </a:t>
              </a:r>
              <a:r>
                <a:rPr lang="ru-RU" sz="1600" dirty="0">
                  <a:solidFill>
                    <a:schemeClr val="bg1">
                      <a:lumMod val="50000"/>
                    </a:schemeClr>
                  </a:solidFill>
                  <a:ea typeface="Calibri" pitchFamily="34" charset="-122"/>
                  <a:cs typeface="Calibri" pitchFamily="34" charset="-120"/>
                </a:rPr>
                <a:t>до </a:t>
              </a:r>
              <a:r>
                <a:rPr lang="en-US" sz="1600" b="1" dirty="0">
                  <a:solidFill>
                    <a:srgbClr val="277774"/>
                  </a:solidFill>
                  <a:ea typeface="Calibri" pitchFamily="34" charset="-122"/>
                  <a:cs typeface="Calibri" pitchFamily="34" charset="-120"/>
                </a:rPr>
                <a:t>11,75 м</a:t>
              </a:r>
              <a:endParaRPr lang="en-US" sz="1600" b="1" dirty="0">
                <a:solidFill>
                  <a:srgbClr val="277774"/>
                </a:solidFill>
              </a:endParaRPr>
            </a:p>
          </p:txBody>
        </p:sp>
      </p:grpSp>
      <p:grpSp>
        <p:nvGrpSpPr>
          <p:cNvPr id="24" name="Группа 23">
            <a:extLst>
              <a:ext uri="{FF2B5EF4-FFF2-40B4-BE49-F238E27FC236}">
                <a16:creationId xmlns:a16="http://schemas.microsoft.com/office/drawing/2014/main" id="{1CB5BA29-8D2F-4461-98C0-41D5F1A3C919}"/>
              </a:ext>
            </a:extLst>
          </p:cNvPr>
          <p:cNvGrpSpPr/>
          <p:nvPr/>
        </p:nvGrpSpPr>
        <p:grpSpPr>
          <a:xfrm>
            <a:off x="7760080" y="1073322"/>
            <a:ext cx="1673352" cy="1599081"/>
            <a:chOff x="2319892" y="3863340"/>
            <a:chExt cx="1673352" cy="2084832"/>
          </a:xfrm>
          <a:effectLst>
            <a:outerShdw blurRad="50800" dist="38100" dir="2700000" algn="tl" rotWithShape="0">
              <a:srgbClr val="277774">
                <a:alpha val="10000"/>
              </a:srgbClr>
            </a:outerShdw>
          </a:effectLst>
        </p:grpSpPr>
        <p:sp>
          <p:nvSpPr>
            <p:cNvPr id="9" name="Shape 6"/>
            <p:cNvSpPr/>
            <p:nvPr/>
          </p:nvSpPr>
          <p:spPr>
            <a:xfrm>
              <a:off x="2319892" y="3863340"/>
              <a:ext cx="1673352" cy="2084832"/>
            </a:xfrm>
            <a:prstGeom prst="roundRect">
              <a:avLst>
                <a:gd name="adj" fmla="val 4372"/>
              </a:avLst>
            </a:prstGeom>
            <a:solidFill>
              <a:srgbClr val="277774">
                <a:alpha val="10000"/>
              </a:srgbClr>
            </a:solidFill>
            <a:ln/>
          </p:spPr>
          <p:txBody>
            <a:bodyPr/>
            <a:lstStyle/>
            <a:p>
              <a:endParaRPr lang="ru-RU" dirty="0"/>
            </a:p>
          </p:txBody>
        </p:sp>
        <p:sp>
          <p:nvSpPr>
            <p:cNvPr id="10" name="Text 7"/>
            <p:cNvSpPr/>
            <p:nvPr/>
          </p:nvSpPr>
          <p:spPr>
            <a:xfrm>
              <a:off x="2429620" y="4000500"/>
              <a:ext cx="1453896" cy="502920"/>
            </a:xfrm>
            <a:prstGeom prst="rect">
              <a:avLst/>
            </a:prstGeom>
            <a:noFill/>
            <a:ln/>
          </p:spPr>
          <p:txBody>
            <a:bodyPr wrap="square" rtlCol="0" anchor="ctr"/>
            <a:lstStyle/>
            <a:p>
              <a:pPr marL="0" indent="0">
                <a:buNone/>
              </a:pPr>
              <a:r>
                <a:rPr lang="ru-RU" sz="1900" b="1" dirty="0">
                  <a:solidFill>
                    <a:srgbClr val="277774"/>
                  </a:solidFill>
                  <a:ea typeface="Cambria" pitchFamily="34" charset="-122"/>
                  <a:cs typeface="Cambria" pitchFamily="34" charset="-120"/>
                </a:rPr>
                <a:t>11</a:t>
              </a:r>
              <a:r>
                <a:rPr lang="en-US" sz="1900" b="1" dirty="0">
                  <a:solidFill>
                    <a:srgbClr val="277774"/>
                  </a:solidFill>
                  <a:ea typeface="Cambria" pitchFamily="34" charset="-122"/>
                  <a:cs typeface="Cambria" pitchFamily="34" charset="-120"/>
                </a:rPr>
                <a:t> км</a:t>
              </a:r>
              <a:endParaRPr lang="en-US" sz="1900" dirty="0">
                <a:solidFill>
                  <a:srgbClr val="277774"/>
                </a:solidFill>
              </a:endParaRPr>
            </a:p>
          </p:txBody>
        </p:sp>
        <p:sp>
          <p:nvSpPr>
            <p:cNvPr id="11" name="Text 8"/>
            <p:cNvSpPr/>
            <p:nvPr/>
          </p:nvSpPr>
          <p:spPr>
            <a:xfrm>
              <a:off x="2429620" y="4346101"/>
              <a:ext cx="1453896" cy="1325879"/>
            </a:xfrm>
            <a:prstGeom prst="rect">
              <a:avLst/>
            </a:prstGeom>
            <a:noFill/>
            <a:ln/>
          </p:spPr>
          <p:txBody>
            <a:bodyPr wrap="square" rtlCol="0" anchor="ctr"/>
            <a:lstStyle/>
            <a:p>
              <a:pPr marL="0" indent="0">
                <a:lnSpc>
                  <a:spcPct val="115000"/>
                </a:lnSpc>
                <a:buNone/>
              </a:pPr>
              <a:r>
                <a:rPr lang="en-US" sz="1100" dirty="0">
                  <a:solidFill>
                    <a:schemeClr val="bg1">
                      <a:lumMod val="50000"/>
                    </a:schemeClr>
                  </a:solidFill>
                  <a:ea typeface="Calibri" pitchFamily="34" charset="-122"/>
                  <a:cs typeface="Calibri" pitchFamily="34" charset="-120"/>
                </a:rPr>
                <a:t>железнодорожных </a:t>
              </a:r>
              <a:r>
                <a:rPr lang="en-US" sz="1100" dirty="0" err="1">
                  <a:solidFill>
                    <a:schemeClr val="bg1">
                      <a:lumMod val="50000"/>
                    </a:schemeClr>
                  </a:solidFill>
                  <a:ea typeface="Calibri" pitchFamily="34" charset="-122"/>
                  <a:cs typeface="Calibri" pitchFamily="34" charset="-120"/>
                </a:rPr>
                <a:t>путей</a:t>
              </a:r>
              <a:r>
                <a:rPr lang="en-US" sz="1100" dirty="0">
                  <a:solidFill>
                    <a:schemeClr val="bg1">
                      <a:lumMod val="50000"/>
                    </a:schemeClr>
                  </a:solidFill>
                  <a:ea typeface="Calibri" pitchFamily="34" charset="-122"/>
                  <a:cs typeface="Calibri" pitchFamily="34" charset="-120"/>
                </a:rPr>
                <a:t> </a:t>
              </a:r>
              <a:r>
                <a:rPr lang="ru-RU" sz="1100" dirty="0">
                  <a:solidFill>
                    <a:schemeClr val="bg1">
                      <a:lumMod val="50000"/>
                    </a:schemeClr>
                  </a:solidFill>
                  <a:ea typeface="Calibri" pitchFamily="34" charset="-122"/>
                  <a:cs typeface="Calibri" pitchFamily="34" charset="-120"/>
                </a:rPr>
                <a:t>необщего пользования </a:t>
              </a:r>
              <a:r>
                <a:rPr lang="en-US" sz="1100" dirty="0" err="1">
                  <a:solidFill>
                    <a:schemeClr val="bg1">
                      <a:lumMod val="50000"/>
                    </a:schemeClr>
                  </a:solidFill>
                  <a:ea typeface="Calibri" pitchFamily="34" charset="-122"/>
                  <a:cs typeface="Calibri" pitchFamily="34" charset="-120"/>
                </a:rPr>
                <a:t>на</a:t>
              </a:r>
              <a:r>
                <a:rPr lang="en-US" sz="1100" dirty="0">
                  <a:solidFill>
                    <a:schemeClr val="bg1">
                      <a:lumMod val="50000"/>
                    </a:schemeClr>
                  </a:solidFill>
                  <a:ea typeface="Calibri" pitchFamily="34" charset="-122"/>
                  <a:cs typeface="Calibri" pitchFamily="34" charset="-120"/>
                </a:rPr>
                <a:t> </a:t>
              </a:r>
              <a:r>
                <a:rPr lang="en-US" sz="1100" dirty="0" err="1">
                  <a:solidFill>
                    <a:schemeClr val="bg1">
                      <a:lumMod val="50000"/>
                    </a:schemeClr>
                  </a:solidFill>
                  <a:ea typeface="Calibri" pitchFamily="34" charset="-122"/>
                  <a:cs typeface="Calibri" pitchFamily="34" charset="-120"/>
                </a:rPr>
                <a:t>территории</a:t>
              </a:r>
              <a:r>
                <a:rPr lang="en-US" sz="1100" dirty="0">
                  <a:solidFill>
                    <a:schemeClr val="bg1">
                      <a:lumMod val="50000"/>
                    </a:schemeClr>
                  </a:solidFill>
                  <a:ea typeface="Calibri" pitchFamily="34" charset="-122"/>
                  <a:cs typeface="Calibri" pitchFamily="34" charset="-120"/>
                </a:rPr>
                <a:t> </a:t>
              </a:r>
              <a:r>
                <a:rPr lang="en-US" sz="1100" dirty="0" err="1">
                  <a:solidFill>
                    <a:schemeClr val="bg1">
                      <a:lumMod val="50000"/>
                    </a:schemeClr>
                  </a:solidFill>
                  <a:ea typeface="Calibri" pitchFamily="34" charset="-122"/>
                  <a:cs typeface="Calibri" pitchFamily="34" charset="-120"/>
                </a:rPr>
                <a:t>порта</a:t>
              </a:r>
              <a:r>
                <a:rPr lang="ru-RU" sz="1100" dirty="0">
                  <a:solidFill>
                    <a:schemeClr val="bg1">
                      <a:lumMod val="50000"/>
                    </a:schemeClr>
                  </a:solidFill>
                  <a:ea typeface="Calibri" pitchFamily="34" charset="-122"/>
                  <a:cs typeface="Calibri" pitchFamily="34" charset="-120"/>
                </a:rPr>
                <a:t> </a:t>
              </a:r>
              <a:endParaRPr lang="en-US" sz="1100" dirty="0">
                <a:solidFill>
                  <a:schemeClr val="bg1">
                    <a:lumMod val="50000"/>
                  </a:schemeClr>
                </a:solidFill>
              </a:endParaRPr>
            </a:p>
          </p:txBody>
        </p:sp>
      </p:grpSp>
      <p:grpSp>
        <p:nvGrpSpPr>
          <p:cNvPr id="16" name="Группа 15">
            <a:extLst>
              <a:ext uri="{FF2B5EF4-FFF2-40B4-BE49-F238E27FC236}">
                <a16:creationId xmlns:a16="http://schemas.microsoft.com/office/drawing/2014/main" id="{E3D67930-92D1-4B3E-99C8-47019D05A643}"/>
              </a:ext>
            </a:extLst>
          </p:cNvPr>
          <p:cNvGrpSpPr/>
          <p:nvPr/>
        </p:nvGrpSpPr>
        <p:grpSpPr>
          <a:xfrm>
            <a:off x="7760080" y="2831182"/>
            <a:ext cx="1673352" cy="1599081"/>
            <a:chOff x="4230316" y="3880999"/>
            <a:chExt cx="1673352" cy="2084832"/>
          </a:xfrm>
          <a:effectLst>
            <a:outerShdw blurRad="50800" dist="38100" dir="2700000" algn="tl" rotWithShape="0">
              <a:srgbClr val="277774">
                <a:alpha val="10000"/>
              </a:srgbClr>
            </a:outerShdw>
          </a:effectLst>
        </p:grpSpPr>
        <p:sp>
          <p:nvSpPr>
            <p:cNvPr id="12" name="Shape 9"/>
            <p:cNvSpPr/>
            <p:nvPr/>
          </p:nvSpPr>
          <p:spPr>
            <a:xfrm>
              <a:off x="4230316" y="3880999"/>
              <a:ext cx="1673352" cy="2084832"/>
            </a:xfrm>
            <a:prstGeom prst="roundRect">
              <a:avLst>
                <a:gd name="adj" fmla="val 4372"/>
              </a:avLst>
            </a:prstGeom>
            <a:solidFill>
              <a:srgbClr val="277774">
                <a:alpha val="9828"/>
              </a:srgbClr>
            </a:solidFill>
            <a:ln/>
          </p:spPr>
        </p:sp>
        <p:sp>
          <p:nvSpPr>
            <p:cNvPr id="13" name="Text 10"/>
            <p:cNvSpPr/>
            <p:nvPr/>
          </p:nvSpPr>
          <p:spPr>
            <a:xfrm>
              <a:off x="4340044" y="4018159"/>
              <a:ext cx="1453896" cy="502920"/>
            </a:xfrm>
            <a:prstGeom prst="rect">
              <a:avLst/>
            </a:prstGeom>
            <a:noFill/>
            <a:ln/>
          </p:spPr>
          <p:txBody>
            <a:bodyPr wrap="square" rtlCol="0" anchor="ctr"/>
            <a:lstStyle/>
            <a:p>
              <a:pPr marL="0" indent="0">
                <a:buNone/>
              </a:pPr>
              <a:r>
                <a:rPr lang="ru-RU" sz="1900" b="1" dirty="0">
                  <a:solidFill>
                    <a:srgbClr val="277774"/>
                  </a:solidFill>
                  <a:ea typeface="Cambria" pitchFamily="34" charset="-122"/>
                  <a:cs typeface="Cambria" pitchFamily="34" charset="-120"/>
                </a:rPr>
                <a:t>2</a:t>
              </a:r>
              <a:r>
                <a:rPr lang="en-US" sz="1900" b="1" dirty="0">
                  <a:solidFill>
                    <a:srgbClr val="277774"/>
                  </a:solidFill>
                  <a:ea typeface="Cambria" pitchFamily="34" charset="-122"/>
                  <a:cs typeface="Cambria" pitchFamily="34" charset="-120"/>
                </a:rPr>
                <a:t> км</a:t>
              </a:r>
              <a:endParaRPr lang="en-US" sz="1900" dirty="0">
                <a:solidFill>
                  <a:srgbClr val="277774"/>
                </a:solidFill>
              </a:endParaRPr>
            </a:p>
          </p:txBody>
        </p:sp>
        <p:sp>
          <p:nvSpPr>
            <p:cNvPr id="14" name="Text 11"/>
            <p:cNvSpPr/>
            <p:nvPr/>
          </p:nvSpPr>
          <p:spPr>
            <a:xfrm>
              <a:off x="4312921" y="4298071"/>
              <a:ext cx="1453896" cy="1325879"/>
            </a:xfrm>
            <a:prstGeom prst="rect">
              <a:avLst/>
            </a:prstGeom>
            <a:noFill/>
            <a:ln/>
          </p:spPr>
          <p:txBody>
            <a:bodyPr wrap="square" rtlCol="0" anchor="ctr"/>
            <a:lstStyle/>
            <a:p>
              <a:pPr marL="0" indent="0">
                <a:lnSpc>
                  <a:spcPct val="115000"/>
                </a:lnSpc>
                <a:buNone/>
              </a:pPr>
              <a:r>
                <a:rPr lang="ru-RU" sz="950" dirty="0">
                  <a:solidFill>
                    <a:schemeClr val="bg1">
                      <a:lumMod val="50000"/>
                    </a:schemeClr>
                  </a:solidFill>
                  <a:ea typeface="Calibri" pitchFamily="34" charset="-122"/>
                  <a:cs typeface="Calibri" pitchFamily="34" charset="-120"/>
                </a:rPr>
                <a:t>автомобильных дорог и 7 км </a:t>
              </a:r>
              <a:r>
                <a:rPr lang="en-US" sz="950" dirty="0">
                  <a:solidFill>
                    <a:schemeClr val="bg1">
                      <a:lumMod val="50000"/>
                    </a:schemeClr>
                  </a:solidFill>
                  <a:ea typeface="Calibri" pitchFamily="34" charset="-122"/>
                  <a:cs typeface="Calibri" pitchFamily="34" charset="-120"/>
                </a:rPr>
                <a:t> </a:t>
              </a:r>
              <a:r>
                <a:rPr lang="ru-RU" sz="950" dirty="0">
                  <a:solidFill>
                    <a:schemeClr val="bg1">
                      <a:lumMod val="50000"/>
                    </a:schemeClr>
                  </a:solidFill>
                  <a:ea typeface="Calibri" pitchFamily="34" charset="-122"/>
                  <a:cs typeface="Calibri" pitchFamily="34" charset="-120"/>
                </a:rPr>
                <a:t>технологических проездов</a:t>
              </a:r>
              <a:endParaRPr lang="en-US" sz="950" dirty="0">
                <a:solidFill>
                  <a:schemeClr val="bg1">
                    <a:lumMod val="50000"/>
                  </a:schemeClr>
                </a:solidFill>
              </a:endParaRPr>
            </a:p>
          </p:txBody>
        </p:sp>
      </p:grpSp>
      <p:sp>
        <p:nvSpPr>
          <p:cNvPr id="15" name="Text 12"/>
          <p:cNvSpPr/>
          <p:nvPr/>
        </p:nvSpPr>
        <p:spPr>
          <a:xfrm>
            <a:off x="6925901" y="5830059"/>
            <a:ext cx="4995166" cy="1266198"/>
          </a:xfrm>
          <a:prstGeom prst="rect">
            <a:avLst/>
          </a:prstGeom>
          <a:noFill/>
          <a:ln/>
        </p:spPr>
        <p:txBody>
          <a:bodyPr wrap="square" rtlCol="0" anchor="ctr"/>
          <a:lstStyle/>
          <a:p>
            <a:pPr marL="0" indent="0" algn="ctr">
              <a:lnSpc>
                <a:spcPct val="120000"/>
              </a:lnSpc>
              <a:buNone/>
            </a:pPr>
            <a:r>
              <a:rPr lang="ru-RU" sz="1100" i="1" dirty="0">
                <a:solidFill>
                  <a:schemeClr val="bg1">
                    <a:lumMod val="50000"/>
                  </a:schemeClr>
                </a:solidFill>
                <a:ea typeface="Calibri" pitchFamily="34" charset="-122"/>
                <a:cs typeface="Calibri" pitchFamily="34" charset="-120"/>
              </a:rPr>
              <a:t>.</a:t>
            </a:r>
            <a:endParaRPr lang="en-US" sz="1100" dirty="0">
              <a:solidFill>
                <a:schemeClr val="bg1">
                  <a:lumMod val="50000"/>
                </a:schemeClr>
              </a:solidFill>
            </a:endParaRPr>
          </a:p>
        </p:txBody>
      </p:sp>
      <p:grpSp>
        <p:nvGrpSpPr>
          <p:cNvPr id="5" name="Группа 4">
            <a:extLst>
              <a:ext uri="{FF2B5EF4-FFF2-40B4-BE49-F238E27FC236}">
                <a16:creationId xmlns:a16="http://schemas.microsoft.com/office/drawing/2014/main" id="{9FFB9BD0-30E7-4ACE-B3DF-44FBBACF95D8}"/>
              </a:ext>
            </a:extLst>
          </p:cNvPr>
          <p:cNvGrpSpPr/>
          <p:nvPr/>
        </p:nvGrpSpPr>
        <p:grpSpPr>
          <a:xfrm>
            <a:off x="10081427" y="1146448"/>
            <a:ext cx="1673352" cy="1599081"/>
            <a:chOff x="6205728" y="3880999"/>
            <a:chExt cx="1673352" cy="2084832"/>
          </a:xfrm>
          <a:effectLst>
            <a:outerShdw blurRad="50800" dist="38100" dir="2700000" algn="tl" rotWithShape="0">
              <a:srgbClr val="277774">
                <a:alpha val="10000"/>
              </a:srgbClr>
            </a:outerShdw>
          </a:effectLst>
        </p:grpSpPr>
        <p:sp>
          <p:nvSpPr>
            <p:cNvPr id="18" name="Shape 9">
              <a:extLst>
                <a:ext uri="{FF2B5EF4-FFF2-40B4-BE49-F238E27FC236}">
                  <a16:creationId xmlns:a16="http://schemas.microsoft.com/office/drawing/2014/main" id="{464C7845-F44E-4F3E-A54C-B29F1D34D42E}"/>
                </a:ext>
              </a:extLst>
            </p:cNvPr>
            <p:cNvSpPr/>
            <p:nvPr/>
          </p:nvSpPr>
          <p:spPr>
            <a:xfrm>
              <a:off x="6205728" y="3880999"/>
              <a:ext cx="1673352" cy="2084832"/>
            </a:xfrm>
            <a:prstGeom prst="roundRect">
              <a:avLst>
                <a:gd name="adj" fmla="val 4372"/>
              </a:avLst>
            </a:prstGeom>
            <a:solidFill>
              <a:srgbClr val="277774">
                <a:alpha val="9867"/>
              </a:srgbClr>
            </a:solidFill>
            <a:ln/>
          </p:spPr>
        </p:sp>
        <p:sp>
          <p:nvSpPr>
            <p:cNvPr id="19" name="Text 10">
              <a:extLst>
                <a:ext uri="{FF2B5EF4-FFF2-40B4-BE49-F238E27FC236}">
                  <a16:creationId xmlns:a16="http://schemas.microsoft.com/office/drawing/2014/main" id="{50AA58B5-BDC7-4C86-8320-541119F3562D}"/>
                </a:ext>
              </a:extLst>
            </p:cNvPr>
            <p:cNvSpPr/>
            <p:nvPr/>
          </p:nvSpPr>
          <p:spPr>
            <a:xfrm>
              <a:off x="6315456" y="4018159"/>
              <a:ext cx="1453896" cy="502920"/>
            </a:xfrm>
            <a:prstGeom prst="rect">
              <a:avLst/>
            </a:prstGeom>
            <a:noFill/>
            <a:ln/>
          </p:spPr>
          <p:txBody>
            <a:bodyPr wrap="square" rtlCol="0" anchor="ctr"/>
            <a:lstStyle/>
            <a:p>
              <a:pPr marL="0" indent="0">
                <a:buNone/>
              </a:pPr>
              <a:r>
                <a:rPr lang="ru-RU" sz="1900" b="1" dirty="0">
                  <a:solidFill>
                    <a:srgbClr val="277774"/>
                  </a:solidFill>
                  <a:ea typeface="Cambria" pitchFamily="34" charset="-122"/>
                  <a:cs typeface="Cambria" pitchFamily="34" charset="-120"/>
                </a:rPr>
                <a:t>36</a:t>
              </a:r>
              <a:r>
                <a:rPr lang="ru-RU" sz="1900" b="1" dirty="0">
                  <a:solidFill>
                    <a:srgbClr val="1C7293"/>
                  </a:solidFill>
                  <a:ea typeface="Cambria" pitchFamily="34" charset="-122"/>
                  <a:cs typeface="Cambria" pitchFamily="34" charset="-120"/>
                </a:rPr>
                <a:t> </a:t>
              </a:r>
              <a:r>
                <a:rPr lang="ru-RU" sz="1900" b="1" dirty="0">
                  <a:solidFill>
                    <a:srgbClr val="277774"/>
                  </a:solidFill>
                  <a:ea typeface="Cambria" pitchFamily="34" charset="-122"/>
                  <a:cs typeface="Cambria" pitchFamily="34" charset="-120"/>
                </a:rPr>
                <a:t>га</a:t>
              </a:r>
              <a:endParaRPr lang="en-US" sz="1900" dirty="0">
                <a:solidFill>
                  <a:srgbClr val="277774"/>
                </a:solidFill>
              </a:endParaRPr>
            </a:p>
          </p:txBody>
        </p:sp>
        <p:sp>
          <p:nvSpPr>
            <p:cNvPr id="20" name="Text 11">
              <a:extLst>
                <a:ext uri="{FF2B5EF4-FFF2-40B4-BE49-F238E27FC236}">
                  <a16:creationId xmlns:a16="http://schemas.microsoft.com/office/drawing/2014/main" id="{374E6736-62D0-4D5C-93DE-56C9B81B5335}"/>
                </a:ext>
              </a:extLst>
            </p:cNvPr>
            <p:cNvSpPr/>
            <p:nvPr/>
          </p:nvSpPr>
          <p:spPr>
            <a:xfrm>
              <a:off x="6310481" y="4389172"/>
              <a:ext cx="1453896" cy="1325879"/>
            </a:xfrm>
            <a:prstGeom prst="rect">
              <a:avLst/>
            </a:prstGeom>
            <a:noFill/>
            <a:ln/>
          </p:spPr>
          <p:txBody>
            <a:bodyPr wrap="square" rtlCol="0" anchor="ctr"/>
            <a:lstStyle/>
            <a:p>
              <a:pPr marL="0" indent="0">
                <a:lnSpc>
                  <a:spcPct val="115000"/>
                </a:lnSpc>
                <a:buNone/>
              </a:pPr>
              <a:r>
                <a:rPr lang="ru-RU" sz="950" dirty="0">
                  <a:solidFill>
                    <a:schemeClr val="bg1">
                      <a:lumMod val="50000"/>
                    </a:schemeClr>
                  </a:solidFill>
                  <a:ea typeface="Calibri" pitchFamily="34" charset="-122"/>
                  <a:cs typeface="Calibri" pitchFamily="34" charset="-120"/>
                </a:rPr>
                <a:t>общая площадь территории Находкинского морского рыбного порта</a:t>
              </a:r>
              <a:endParaRPr lang="en-US" sz="950" dirty="0">
                <a:solidFill>
                  <a:schemeClr val="bg1">
                    <a:lumMod val="50000"/>
                  </a:schemeClr>
                </a:solidFill>
              </a:endParaRPr>
            </a:p>
          </p:txBody>
        </p:sp>
      </p:grpSp>
      <p:grpSp>
        <p:nvGrpSpPr>
          <p:cNvPr id="3" name="Группа 2">
            <a:extLst>
              <a:ext uri="{FF2B5EF4-FFF2-40B4-BE49-F238E27FC236}">
                <a16:creationId xmlns:a16="http://schemas.microsoft.com/office/drawing/2014/main" id="{BDA3D9D2-0D42-40A0-BBFC-51CB4511E136}"/>
              </a:ext>
            </a:extLst>
          </p:cNvPr>
          <p:cNvGrpSpPr/>
          <p:nvPr/>
        </p:nvGrpSpPr>
        <p:grpSpPr>
          <a:xfrm>
            <a:off x="10076452" y="2890993"/>
            <a:ext cx="1673352" cy="1599081"/>
            <a:chOff x="8198756" y="3880999"/>
            <a:chExt cx="1673352" cy="2084832"/>
          </a:xfrm>
          <a:effectLst>
            <a:outerShdw blurRad="50800" dist="38100" dir="2700000" algn="tl" rotWithShape="0">
              <a:srgbClr val="277774">
                <a:alpha val="10000"/>
              </a:srgbClr>
            </a:outerShdw>
          </a:effectLst>
        </p:grpSpPr>
        <p:sp>
          <p:nvSpPr>
            <p:cNvPr id="21" name="Shape 9">
              <a:extLst>
                <a:ext uri="{FF2B5EF4-FFF2-40B4-BE49-F238E27FC236}">
                  <a16:creationId xmlns:a16="http://schemas.microsoft.com/office/drawing/2014/main" id="{247721F5-4523-4AA5-8611-F3F4DFF105C8}"/>
                </a:ext>
              </a:extLst>
            </p:cNvPr>
            <p:cNvSpPr/>
            <p:nvPr/>
          </p:nvSpPr>
          <p:spPr>
            <a:xfrm>
              <a:off x="8198756" y="3880999"/>
              <a:ext cx="1673352" cy="2084832"/>
            </a:xfrm>
            <a:prstGeom prst="roundRect">
              <a:avLst>
                <a:gd name="adj" fmla="val 4372"/>
              </a:avLst>
            </a:prstGeom>
            <a:solidFill>
              <a:srgbClr val="277774">
                <a:alpha val="10042"/>
              </a:srgbClr>
            </a:solidFill>
            <a:ln/>
          </p:spPr>
        </p:sp>
        <p:sp>
          <p:nvSpPr>
            <p:cNvPr id="22" name="Text 10">
              <a:extLst>
                <a:ext uri="{FF2B5EF4-FFF2-40B4-BE49-F238E27FC236}">
                  <a16:creationId xmlns:a16="http://schemas.microsoft.com/office/drawing/2014/main" id="{AD7932B3-13A8-4BBC-BC95-B049B27A00AC}"/>
                </a:ext>
              </a:extLst>
            </p:cNvPr>
            <p:cNvSpPr/>
            <p:nvPr/>
          </p:nvSpPr>
          <p:spPr>
            <a:xfrm>
              <a:off x="8308484" y="4018159"/>
              <a:ext cx="1453896" cy="502920"/>
            </a:xfrm>
            <a:prstGeom prst="rect">
              <a:avLst/>
            </a:prstGeom>
            <a:noFill/>
            <a:ln/>
          </p:spPr>
          <p:txBody>
            <a:bodyPr wrap="square" rtlCol="0" anchor="ctr"/>
            <a:lstStyle/>
            <a:p>
              <a:pPr marL="0" indent="0">
                <a:buNone/>
              </a:pPr>
              <a:r>
                <a:rPr lang="ru-RU" sz="1900" b="1" dirty="0">
                  <a:solidFill>
                    <a:srgbClr val="277774"/>
                  </a:solidFill>
                  <a:ea typeface="Cambria" pitchFamily="34" charset="-122"/>
                  <a:cs typeface="Cambria" pitchFamily="34" charset="-120"/>
                </a:rPr>
                <a:t>25 000 т</a:t>
              </a:r>
              <a:endParaRPr lang="en-US" sz="1900" dirty="0">
                <a:solidFill>
                  <a:srgbClr val="277774"/>
                </a:solidFill>
              </a:endParaRPr>
            </a:p>
          </p:txBody>
        </p:sp>
        <p:sp>
          <p:nvSpPr>
            <p:cNvPr id="23" name="Text 11">
              <a:extLst>
                <a:ext uri="{FF2B5EF4-FFF2-40B4-BE49-F238E27FC236}">
                  <a16:creationId xmlns:a16="http://schemas.microsoft.com/office/drawing/2014/main" id="{35879F92-DB8D-489C-AFF5-AEA345CA6810}"/>
                </a:ext>
              </a:extLst>
            </p:cNvPr>
            <p:cNvSpPr/>
            <p:nvPr/>
          </p:nvSpPr>
          <p:spPr>
            <a:xfrm>
              <a:off x="8308484" y="4539367"/>
              <a:ext cx="1453896" cy="1325880"/>
            </a:xfrm>
            <a:prstGeom prst="rect">
              <a:avLst/>
            </a:prstGeom>
            <a:noFill/>
            <a:ln/>
          </p:spPr>
          <p:txBody>
            <a:bodyPr wrap="square" rtlCol="0" anchor="ctr"/>
            <a:lstStyle/>
            <a:p>
              <a:pPr marL="0" indent="0">
                <a:lnSpc>
                  <a:spcPct val="115000"/>
                </a:lnSpc>
                <a:buNone/>
              </a:pPr>
              <a:r>
                <a:rPr lang="ru-RU" sz="950" dirty="0">
                  <a:solidFill>
                    <a:schemeClr val="bg1">
                      <a:lumMod val="50000"/>
                    </a:schemeClr>
                  </a:solidFill>
                  <a:ea typeface="Calibri" pitchFamily="34" charset="-122"/>
                  <a:cs typeface="Calibri" pitchFamily="34" charset="-120"/>
                </a:rPr>
                <a:t>максимальный дедвейт судов, максимальная осадка судна  </a:t>
              </a:r>
              <a:r>
                <a:rPr lang="ru-RU" sz="1600" b="1" dirty="0">
                  <a:solidFill>
                    <a:srgbClr val="277774"/>
                  </a:solidFill>
                  <a:ea typeface="Calibri" pitchFamily="34" charset="-122"/>
                  <a:cs typeface="Calibri" pitchFamily="34" charset="-120"/>
                </a:rPr>
                <a:t>8,8 м</a:t>
              </a:r>
              <a:endParaRPr lang="en-US" sz="1600" b="1" dirty="0">
                <a:solidFill>
                  <a:srgbClr val="277774"/>
                </a:solidFill>
              </a:endParaRPr>
            </a:p>
          </p:txBody>
        </p:sp>
      </p:grpSp>
      <p:pic>
        <p:nvPicPr>
          <p:cNvPr id="32" name="Рисунок 31">
            <a:extLst>
              <a:ext uri="{FF2B5EF4-FFF2-40B4-BE49-F238E27FC236}">
                <a16:creationId xmlns:a16="http://schemas.microsoft.com/office/drawing/2014/main" id="{315FE71A-5F88-4576-800B-8216D2B6F1EC}"/>
              </a:ext>
            </a:extLst>
          </p:cNvPr>
          <p:cNvPicPr>
            <a:picLocks noChangeAspect="1"/>
          </p:cNvPicPr>
          <p:nvPr/>
        </p:nvPicPr>
        <p:blipFill>
          <a:blip r:embed="rId3"/>
          <a:stretch>
            <a:fillRect/>
          </a:stretch>
        </p:blipFill>
        <p:spPr>
          <a:xfrm>
            <a:off x="10434016" y="292175"/>
            <a:ext cx="968174" cy="600652"/>
          </a:xfrm>
          <a:prstGeom prst="rect">
            <a:avLst/>
          </a:prstGeom>
        </p:spPr>
      </p:pic>
      <p:grpSp>
        <p:nvGrpSpPr>
          <p:cNvPr id="33" name="Группа 32">
            <a:extLst>
              <a:ext uri="{FF2B5EF4-FFF2-40B4-BE49-F238E27FC236}">
                <a16:creationId xmlns:a16="http://schemas.microsoft.com/office/drawing/2014/main" id="{822D3726-8835-464D-922E-06979CCE7663}"/>
              </a:ext>
            </a:extLst>
          </p:cNvPr>
          <p:cNvGrpSpPr/>
          <p:nvPr/>
        </p:nvGrpSpPr>
        <p:grpSpPr>
          <a:xfrm>
            <a:off x="10076451" y="4608843"/>
            <a:ext cx="1673353" cy="1599081"/>
            <a:chOff x="396294" y="3880999"/>
            <a:chExt cx="1673353" cy="2084832"/>
          </a:xfrm>
          <a:effectLst>
            <a:outerShdw blurRad="50800" dist="38100" dir="2700000" algn="tl" rotWithShape="0">
              <a:srgbClr val="277774">
                <a:alpha val="10000"/>
              </a:srgbClr>
            </a:outerShdw>
          </a:effectLst>
        </p:grpSpPr>
        <p:sp>
          <p:nvSpPr>
            <p:cNvPr id="34" name="Shape 3">
              <a:extLst>
                <a:ext uri="{FF2B5EF4-FFF2-40B4-BE49-F238E27FC236}">
                  <a16:creationId xmlns:a16="http://schemas.microsoft.com/office/drawing/2014/main" id="{D6DC9A6D-E44C-4158-89FA-5050BB53AE6A}"/>
                </a:ext>
              </a:extLst>
            </p:cNvPr>
            <p:cNvSpPr/>
            <p:nvPr/>
          </p:nvSpPr>
          <p:spPr>
            <a:xfrm>
              <a:off x="396295" y="3880999"/>
              <a:ext cx="1673352" cy="2084832"/>
            </a:xfrm>
            <a:prstGeom prst="roundRect">
              <a:avLst>
                <a:gd name="adj" fmla="val 4372"/>
              </a:avLst>
            </a:prstGeom>
            <a:solidFill>
              <a:srgbClr val="277774">
                <a:alpha val="9828"/>
              </a:srgbClr>
            </a:solidFill>
            <a:ln/>
          </p:spPr>
        </p:sp>
        <p:sp>
          <p:nvSpPr>
            <p:cNvPr id="35" name="Text 4">
              <a:extLst>
                <a:ext uri="{FF2B5EF4-FFF2-40B4-BE49-F238E27FC236}">
                  <a16:creationId xmlns:a16="http://schemas.microsoft.com/office/drawing/2014/main" id="{DB01888A-AD1C-492F-A095-D149158DA117}"/>
                </a:ext>
              </a:extLst>
            </p:cNvPr>
            <p:cNvSpPr/>
            <p:nvPr/>
          </p:nvSpPr>
          <p:spPr>
            <a:xfrm>
              <a:off x="396294" y="4053782"/>
              <a:ext cx="1453896" cy="502920"/>
            </a:xfrm>
            <a:prstGeom prst="rect">
              <a:avLst/>
            </a:prstGeom>
            <a:noFill/>
            <a:ln/>
          </p:spPr>
          <p:txBody>
            <a:bodyPr wrap="square" rtlCol="0" anchor="ctr"/>
            <a:lstStyle/>
            <a:p>
              <a:pPr marL="0" indent="0">
                <a:buNone/>
              </a:pPr>
              <a:r>
                <a:rPr lang="en-US" sz="1900" b="1" dirty="0">
                  <a:solidFill>
                    <a:srgbClr val="277774"/>
                  </a:solidFill>
                  <a:ea typeface="Cambria" pitchFamily="34" charset="-122"/>
                  <a:cs typeface="Cambria" pitchFamily="34" charset="-120"/>
                </a:rPr>
                <a:t>1</a:t>
              </a:r>
              <a:r>
                <a:rPr lang="ru-RU" sz="1900" b="1" dirty="0">
                  <a:solidFill>
                    <a:srgbClr val="277774"/>
                  </a:solidFill>
                  <a:ea typeface="Cambria" pitchFamily="34" charset="-122"/>
                  <a:cs typeface="Cambria" pitchFamily="34" charset="-120"/>
                </a:rPr>
                <a:t>25 </a:t>
              </a:r>
              <a:r>
                <a:rPr lang="en-US" sz="1900" b="1" dirty="0">
                  <a:solidFill>
                    <a:srgbClr val="277774"/>
                  </a:solidFill>
                  <a:ea typeface="Cambria" pitchFamily="34" charset="-122"/>
                  <a:cs typeface="Cambria" pitchFamily="34" charset="-120"/>
                </a:rPr>
                <a:t>TEU</a:t>
              </a:r>
              <a:endParaRPr lang="en-US" sz="1900" dirty="0">
                <a:solidFill>
                  <a:srgbClr val="277774"/>
                </a:solidFill>
              </a:endParaRPr>
            </a:p>
          </p:txBody>
        </p:sp>
        <p:sp>
          <p:nvSpPr>
            <p:cNvPr id="36" name="Text 5">
              <a:extLst>
                <a:ext uri="{FF2B5EF4-FFF2-40B4-BE49-F238E27FC236}">
                  <a16:creationId xmlns:a16="http://schemas.microsoft.com/office/drawing/2014/main" id="{065C26B9-E2CF-440A-8EBB-8F4A7CAA7114}"/>
                </a:ext>
              </a:extLst>
            </p:cNvPr>
            <p:cNvSpPr/>
            <p:nvPr/>
          </p:nvSpPr>
          <p:spPr>
            <a:xfrm>
              <a:off x="396296" y="4437322"/>
              <a:ext cx="1563624" cy="1325879"/>
            </a:xfrm>
            <a:prstGeom prst="rect">
              <a:avLst/>
            </a:prstGeom>
            <a:noFill/>
            <a:ln/>
          </p:spPr>
          <p:txBody>
            <a:bodyPr wrap="square" rtlCol="0" anchor="ctr"/>
            <a:lstStyle/>
            <a:p>
              <a:pPr marL="0" indent="0">
                <a:lnSpc>
                  <a:spcPct val="115000"/>
                </a:lnSpc>
                <a:buNone/>
              </a:pPr>
              <a:r>
                <a:rPr lang="ru-RU" sz="950" dirty="0">
                  <a:solidFill>
                    <a:schemeClr val="bg1">
                      <a:lumMod val="50000"/>
                    </a:schemeClr>
                  </a:solidFill>
                  <a:ea typeface="Calibri" pitchFamily="34" charset="-122"/>
                  <a:cs typeface="Calibri" pitchFamily="34" charset="-120"/>
                </a:rPr>
                <a:t>единовременное хранение </a:t>
              </a:r>
              <a:r>
                <a:rPr lang="ru-RU" sz="1400" b="1" dirty="0" err="1">
                  <a:solidFill>
                    <a:srgbClr val="277774"/>
                  </a:solidFill>
                  <a:ea typeface="Calibri" pitchFamily="34" charset="-122"/>
                  <a:cs typeface="Calibri" pitchFamily="34" charset="-120"/>
                </a:rPr>
                <a:t>рефконтейнеров</a:t>
              </a:r>
              <a:r>
                <a:rPr lang="ru-RU" sz="950" dirty="0">
                  <a:solidFill>
                    <a:schemeClr val="bg1">
                      <a:lumMod val="50000"/>
                    </a:schemeClr>
                  </a:solidFill>
                  <a:ea typeface="Calibri" pitchFamily="34" charset="-122"/>
                  <a:cs typeface="Calibri" pitchFamily="34" charset="-120"/>
                </a:rPr>
                <a:t> на открытых  площадках  порта</a:t>
              </a:r>
              <a:endParaRPr lang="en-US" sz="950" dirty="0">
                <a:solidFill>
                  <a:schemeClr val="bg1">
                    <a:lumMod val="50000"/>
                  </a:schemeClr>
                </a:solidFill>
                <a:highlight>
                  <a:srgbClr val="FFFF00"/>
                </a:highlight>
              </a:endParaRPr>
            </a:p>
          </p:txBody>
        </p:sp>
      </p:grpSp>
      <p:sp>
        <p:nvSpPr>
          <p:cNvPr id="31" name="TextBox 30">
            <a:extLst>
              <a:ext uri="{FF2B5EF4-FFF2-40B4-BE49-F238E27FC236}">
                <a16:creationId xmlns:a16="http://schemas.microsoft.com/office/drawing/2014/main" id="{E0CD5792-DEC3-E742-ABAF-BDA5A24C7EC1}"/>
              </a:ext>
            </a:extLst>
          </p:cNvPr>
          <p:cNvSpPr txBox="1"/>
          <p:nvPr/>
        </p:nvSpPr>
        <p:spPr>
          <a:xfrm>
            <a:off x="632906" y="6338102"/>
            <a:ext cx="10525532" cy="261610"/>
          </a:xfrm>
          <a:prstGeom prst="rect">
            <a:avLst/>
          </a:prstGeom>
          <a:noFill/>
        </p:spPr>
        <p:txBody>
          <a:bodyPr wrap="square">
            <a:spAutoFit/>
          </a:bodyPr>
          <a:lstStyle/>
          <a:p>
            <a:r>
              <a:rPr lang="ru-RU" sz="1100" i="1" dirty="0">
                <a:solidFill>
                  <a:schemeClr val="bg1">
                    <a:lumMod val="50000"/>
                  </a:schemeClr>
                </a:solidFill>
                <a:ea typeface="Calibri" pitchFamily="34" charset="-122"/>
                <a:cs typeface="Calibri" pitchFamily="34" charset="-120"/>
              </a:rPr>
              <a:t>*- ЖД п</a:t>
            </a:r>
            <a:r>
              <a:rPr lang="en-US" sz="1100" i="1" dirty="0" err="1">
                <a:solidFill>
                  <a:schemeClr val="bg1">
                    <a:lumMod val="50000"/>
                  </a:schemeClr>
                </a:solidFill>
                <a:ea typeface="Calibri" pitchFamily="34" charset="-122"/>
                <a:cs typeface="Calibri" pitchFamily="34" charset="-120"/>
              </a:rPr>
              <a:t>ути</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непосредственно</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примыкают</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к</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станции</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Рыбники</a:t>
            </a:r>
            <a:r>
              <a:rPr lang="en-US" sz="1100" i="1" dirty="0">
                <a:solidFill>
                  <a:schemeClr val="bg1">
                    <a:lumMod val="50000"/>
                  </a:schemeClr>
                </a:solidFill>
                <a:ea typeface="Calibri" pitchFamily="34" charset="-122"/>
                <a:cs typeface="Calibri" pitchFamily="34" charset="-120"/>
              </a:rPr>
              <a:t> ДВЖД</a:t>
            </a:r>
            <a:r>
              <a:rPr lang="ru-RU" sz="1100" i="1" dirty="0">
                <a:solidFill>
                  <a:schemeClr val="bg1">
                    <a:lumMod val="50000"/>
                  </a:schemeClr>
                </a:solidFill>
                <a:ea typeface="Calibri" pitchFamily="34" charset="-122"/>
                <a:cs typeface="Calibri" pitchFamily="34" charset="-120"/>
              </a:rPr>
              <a:t>. Р</a:t>
            </a:r>
            <a:r>
              <a:rPr lang="en-US" sz="1100" i="1" dirty="0" err="1">
                <a:solidFill>
                  <a:schemeClr val="bg1">
                    <a:lumMod val="50000"/>
                  </a:schemeClr>
                </a:solidFill>
                <a:ea typeface="Calibri" pitchFamily="34" charset="-122"/>
                <a:cs typeface="Calibri" pitchFamily="34" charset="-120"/>
              </a:rPr>
              <a:t>асстановка</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по</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фронтам</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погрузки</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и</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выгрузки</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производится</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собственным</a:t>
            </a:r>
            <a:r>
              <a:rPr lang="en-US" sz="1100" i="1" dirty="0">
                <a:solidFill>
                  <a:schemeClr val="bg1">
                    <a:lumMod val="50000"/>
                  </a:schemeClr>
                </a:solidFill>
                <a:ea typeface="Calibri" pitchFamily="34" charset="-122"/>
                <a:cs typeface="Calibri" pitchFamily="34" charset="-120"/>
              </a:rPr>
              <a:t> </a:t>
            </a:r>
            <a:r>
              <a:rPr lang="en-US" sz="1100" i="1" dirty="0" err="1">
                <a:solidFill>
                  <a:schemeClr val="bg1">
                    <a:lumMod val="50000"/>
                  </a:schemeClr>
                </a:solidFill>
                <a:ea typeface="Calibri" pitchFamily="34" charset="-122"/>
                <a:cs typeface="Calibri" pitchFamily="34" charset="-120"/>
              </a:rPr>
              <a:t>локомотивом</a:t>
            </a:r>
            <a:endParaRPr lang="ru-RU" sz="1100" i="1" dirty="0"/>
          </a:p>
        </p:txBody>
      </p:sp>
      <p:pic>
        <p:nvPicPr>
          <p:cNvPr id="26" name="Рисунок 25">
            <a:extLst>
              <a:ext uri="{FF2B5EF4-FFF2-40B4-BE49-F238E27FC236}">
                <a16:creationId xmlns:a16="http://schemas.microsoft.com/office/drawing/2014/main" id="{FF033824-8E35-49A6-A50E-A3D43D715AA1}"/>
              </a:ext>
            </a:extLst>
          </p:cNvPr>
          <p:cNvPicPr>
            <a:picLocks noChangeAspect="1"/>
          </p:cNvPicPr>
          <p:nvPr/>
        </p:nvPicPr>
        <p:blipFill>
          <a:blip r:embed="rId4"/>
          <a:stretch>
            <a:fillRect/>
          </a:stretch>
        </p:blipFill>
        <p:spPr>
          <a:xfrm>
            <a:off x="913522" y="848281"/>
            <a:ext cx="6482187" cy="5489821"/>
          </a:xfrm>
          <a:prstGeom prst="rect">
            <a:avLst/>
          </a:prstGeom>
        </p:spPr>
      </p:pic>
      <p:sp>
        <p:nvSpPr>
          <p:cNvPr id="4" name="TextBox 3">
            <a:extLst>
              <a:ext uri="{FF2B5EF4-FFF2-40B4-BE49-F238E27FC236}">
                <a16:creationId xmlns:a16="http://schemas.microsoft.com/office/drawing/2014/main" id="{51E0924B-05CF-4AB4-A067-AA90F5FD2FAC}"/>
              </a:ext>
            </a:extLst>
          </p:cNvPr>
          <p:cNvSpPr txBox="1"/>
          <p:nvPr/>
        </p:nvSpPr>
        <p:spPr>
          <a:xfrm>
            <a:off x="3934225" y="3298195"/>
            <a:ext cx="1593670" cy="261610"/>
          </a:xfrm>
          <a:prstGeom prst="rect">
            <a:avLst/>
          </a:prstGeom>
          <a:noFill/>
        </p:spPr>
        <p:txBody>
          <a:bodyPr wrap="square" rtlCol="0">
            <a:spAutoFit/>
          </a:bodyPr>
          <a:lstStyle/>
          <a:p>
            <a:r>
              <a:rPr lang="ru-RU" sz="1100" dirty="0">
                <a:solidFill>
                  <a:schemeClr val="bg1">
                    <a:lumMod val="50000"/>
                  </a:schemeClr>
                </a:solidFill>
              </a:rPr>
              <a:t>ст. Рыбники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Shape 2">
            <a:extLst>
              <a:ext uri="{FF2B5EF4-FFF2-40B4-BE49-F238E27FC236}">
                <a16:creationId xmlns:a16="http://schemas.microsoft.com/office/drawing/2014/main" id="{D43122AA-4817-43B9-9992-5E1F5F2F9966}"/>
              </a:ext>
            </a:extLst>
          </p:cNvPr>
          <p:cNvSpPr/>
          <p:nvPr/>
        </p:nvSpPr>
        <p:spPr>
          <a:xfrm>
            <a:off x="7820341" y="1336811"/>
            <a:ext cx="3570030" cy="1278864"/>
          </a:xfrm>
          <a:prstGeom prst="roundRect">
            <a:avLst>
              <a:gd name="adj" fmla="val 4571"/>
            </a:avLst>
          </a:prstGeom>
          <a:solidFill>
            <a:srgbClr val="E5EFEE"/>
          </a:solidFill>
          <a:ln/>
          <a:effectLst>
            <a:outerShdw blurRad="50800" dist="38100" dir="8100000" algn="tr" rotWithShape="0">
              <a:srgbClr val="277774">
                <a:alpha val="10000"/>
              </a:srgbClr>
            </a:outerShdw>
          </a:effectLst>
        </p:spPr>
      </p:sp>
      <p:sp>
        <p:nvSpPr>
          <p:cNvPr id="2" name="Text 0"/>
          <p:cNvSpPr/>
          <p:nvPr/>
        </p:nvSpPr>
        <p:spPr>
          <a:xfrm>
            <a:off x="423827" y="328039"/>
            <a:ext cx="7315200" cy="640080"/>
          </a:xfrm>
          <a:prstGeom prst="rect">
            <a:avLst/>
          </a:prstGeom>
          <a:noFill/>
          <a:ln/>
        </p:spPr>
        <p:txBody>
          <a:bodyPr wrap="square" rtlCol="0" anchor="ctr"/>
          <a:lstStyle/>
          <a:p>
            <a:pPr marL="0" indent="0">
              <a:buNone/>
            </a:pPr>
            <a:r>
              <a:rPr lang="ru-RU" sz="3000" b="1" dirty="0">
                <a:solidFill>
                  <a:srgbClr val="277774"/>
                </a:solidFill>
                <a:ea typeface="Cambria" pitchFamily="34" charset="-122"/>
              </a:rPr>
              <a:t>Перегрузочная техника </a:t>
            </a:r>
            <a:endParaRPr lang="en-US" sz="3000" dirty="0">
              <a:solidFill>
                <a:srgbClr val="277774"/>
              </a:solidFill>
            </a:endParaRPr>
          </a:p>
        </p:txBody>
      </p:sp>
      <p:pic>
        <p:nvPicPr>
          <p:cNvPr id="20" name="Рисунок 19">
            <a:extLst>
              <a:ext uri="{FF2B5EF4-FFF2-40B4-BE49-F238E27FC236}">
                <a16:creationId xmlns:a16="http://schemas.microsoft.com/office/drawing/2014/main" id="{72D220DF-7DF6-4D9F-8859-069D7307E3F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472833" y="2129464"/>
            <a:ext cx="4969216" cy="3149387"/>
          </a:xfrm>
          <a:prstGeom prst="rect">
            <a:avLst/>
          </a:prstGeom>
          <a:effectLst>
            <a:outerShdw blurRad="63500" sx="102000" sy="102000" algn="ctr" rotWithShape="0">
              <a:srgbClr val="277774">
                <a:alpha val="10000"/>
              </a:srgbClr>
            </a:outerShdw>
          </a:effectLst>
        </p:spPr>
      </p:pic>
      <p:sp>
        <p:nvSpPr>
          <p:cNvPr id="9" name="TextBox 8">
            <a:extLst>
              <a:ext uri="{FF2B5EF4-FFF2-40B4-BE49-F238E27FC236}">
                <a16:creationId xmlns:a16="http://schemas.microsoft.com/office/drawing/2014/main" id="{5BD470DB-4ECB-4212-991F-1CFD6BC31F1F}"/>
              </a:ext>
            </a:extLst>
          </p:cNvPr>
          <p:cNvSpPr txBox="1"/>
          <p:nvPr/>
        </p:nvSpPr>
        <p:spPr>
          <a:xfrm>
            <a:off x="8266619" y="2738463"/>
            <a:ext cx="2960870" cy="1568122"/>
          </a:xfrm>
          <a:prstGeom prst="rect">
            <a:avLst/>
          </a:prstGeom>
          <a:noFill/>
        </p:spPr>
        <p:txBody>
          <a:bodyPr wrap="square">
            <a:spAutoFit/>
          </a:bodyPr>
          <a:lstStyle/>
          <a:p>
            <a:pPr algn="just">
              <a:lnSpc>
                <a:spcPct val="122000"/>
              </a:lnSpc>
            </a:pPr>
            <a:endParaRPr lang="ru-RU" sz="2000" b="0" i="0" dirty="0">
              <a:solidFill>
                <a:schemeClr val="bg1">
                  <a:lumMod val="50000"/>
                </a:schemeClr>
              </a:solidFill>
              <a:effectLst/>
            </a:endParaRPr>
          </a:p>
          <a:p>
            <a:pPr marL="0" indent="0" algn="just">
              <a:lnSpc>
                <a:spcPct val="122000"/>
              </a:lnSpc>
              <a:buNone/>
            </a:pPr>
            <a:endParaRPr lang="ru-RU" sz="2000" b="0" i="0" dirty="0">
              <a:solidFill>
                <a:schemeClr val="bg1">
                  <a:lumMod val="50000"/>
                </a:schemeClr>
              </a:solidFill>
              <a:effectLst/>
            </a:endParaRPr>
          </a:p>
          <a:p>
            <a:pPr algn="just">
              <a:lnSpc>
                <a:spcPct val="122000"/>
              </a:lnSpc>
            </a:pPr>
            <a:r>
              <a:rPr lang="ru-RU" sz="2000" b="0" i="0" dirty="0">
                <a:solidFill>
                  <a:schemeClr val="bg1">
                    <a:lumMod val="50000"/>
                  </a:schemeClr>
                </a:solidFill>
                <a:effectLst/>
              </a:rPr>
              <a:t>спец. техника 2т – 45т </a:t>
            </a:r>
          </a:p>
          <a:p>
            <a:pPr marL="0" indent="0" algn="just">
              <a:lnSpc>
                <a:spcPct val="122000"/>
              </a:lnSpc>
              <a:buNone/>
            </a:pPr>
            <a:endParaRPr lang="ru-RU" sz="2000" b="0" i="0" dirty="0">
              <a:solidFill>
                <a:schemeClr val="bg1">
                  <a:lumMod val="50000"/>
                </a:schemeClr>
              </a:solidFill>
              <a:effectLst/>
            </a:endParaRPr>
          </a:p>
        </p:txBody>
      </p:sp>
      <p:pic>
        <p:nvPicPr>
          <p:cNvPr id="8" name="Рисунок 7">
            <a:extLst>
              <a:ext uri="{FF2B5EF4-FFF2-40B4-BE49-F238E27FC236}">
                <a16:creationId xmlns:a16="http://schemas.microsoft.com/office/drawing/2014/main" id="{B3C01D28-896C-4B77-B326-9148A86061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6168" y="1206905"/>
            <a:ext cx="3570029" cy="2380019"/>
          </a:xfrm>
          <a:prstGeom prst="rect">
            <a:avLst/>
          </a:prstGeom>
          <a:effectLst>
            <a:outerShdw blurRad="63500" sx="102000" sy="102000" algn="ctr" rotWithShape="0">
              <a:srgbClr val="277774">
                <a:alpha val="10000"/>
              </a:srgbClr>
            </a:outerShdw>
          </a:effectLst>
        </p:spPr>
      </p:pic>
      <p:pic>
        <p:nvPicPr>
          <p:cNvPr id="7" name="Рисунок 6">
            <a:extLst>
              <a:ext uri="{FF2B5EF4-FFF2-40B4-BE49-F238E27FC236}">
                <a16:creationId xmlns:a16="http://schemas.microsoft.com/office/drawing/2014/main" id="{0B71FFB3-58F0-4FBE-956A-C5F49FC18B1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6168" y="3781849"/>
            <a:ext cx="3570029" cy="2380019"/>
          </a:xfrm>
          <a:prstGeom prst="rect">
            <a:avLst/>
          </a:prstGeom>
          <a:effectLst>
            <a:outerShdw blurRad="63500" sx="102000" sy="102000" algn="ctr" rotWithShape="0">
              <a:srgbClr val="277774">
                <a:alpha val="10000"/>
              </a:srgbClr>
            </a:outerShdw>
          </a:effectLst>
        </p:spPr>
      </p:pic>
      <p:pic>
        <p:nvPicPr>
          <p:cNvPr id="10" name="Рисунок 9">
            <a:extLst>
              <a:ext uri="{FF2B5EF4-FFF2-40B4-BE49-F238E27FC236}">
                <a16:creationId xmlns:a16="http://schemas.microsoft.com/office/drawing/2014/main" id="{087FE24A-B6E7-4C2B-A70E-504CDF33A922}"/>
              </a:ext>
            </a:extLst>
          </p:cNvPr>
          <p:cNvPicPr>
            <a:picLocks noChangeAspect="1"/>
          </p:cNvPicPr>
          <p:nvPr/>
        </p:nvPicPr>
        <p:blipFill>
          <a:blip r:embed="rId6"/>
          <a:stretch>
            <a:fillRect/>
          </a:stretch>
        </p:blipFill>
        <p:spPr>
          <a:xfrm>
            <a:off x="10640359" y="328039"/>
            <a:ext cx="968174" cy="600652"/>
          </a:xfrm>
          <a:prstGeom prst="rect">
            <a:avLst/>
          </a:prstGeom>
        </p:spPr>
      </p:pic>
      <p:sp>
        <p:nvSpPr>
          <p:cNvPr id="12" name="Shape 2">
            <a:extLst>
              <a:ext uri="{FF2B5EF4-FFF2-40B4-BE49-F238E27FC236}">
                <a16:creationId xmlns:a16="http://schemas.microsoft.com/office/drawing/2014/main" id="{3CF7FF1A-465C-5849-B838-5408A57D5C11}"/>
              </a:ext>
            </a:extLst>
          </p:cNvPr>
          <p:cNvSpPr/>
          <p:nvPr/>
        </p:nvSpPr>
        <p:spPr>
          <a:xfrm>
            <a:off x="7837811" y="3086553"/>
            <a:ext cx="3463917" cy="1415580"/>
          </a:xfrm>
          <a:prstGeom prst="roundRect">
            <a:avLst>
              <a:gd name="adj" fmla="val 4571"/>
            </a:avLst>
          </a:prstGeom>
          <a:solidFill>
            <a:srgbClr val="277774">
              <a:alpha val="10471"/>
            </a:srgbClr>
          </a:solidFill>
          <a:ln/>
          <a:effectLst>
            <a:outerShdw blurRad="50800" dist="38100" dir="8100000" algn="tr" rotWithShape="0">
              <a:srgbClr val="277774">
                <a:alpha val="10000"/>
              </a:srgbClr>
            </a:outerShdw>
          </a:effectLst>
        </p:spPr>
        <p:txBody>
          <a:bodyPr/>
          <a:lstStyle/>
          <a:p>
            <a:endParaRPr lang="ru-RU" dirty="0"/>
          </a:p>
        </p:txBody>
      </p:sp>
      <p:sp>
        <p:nvSpPr>
          <p:cNvPr id="13" name="Shape 2">
            <a:extLst>
              <a:ext uri="{FF2B5EF4-FFF2-40B4-BE49-F238E27FC236}">
                <a16:creationId xmlns:a16="http://schemas.microsoft.com/office/drawing/2014/main" id="{C123396F-7248-4845-B073-953B84DF37B6}"/>
              </a:ext>
            </a:extLst>
          </p:cNvPr>
          <p:cNvSpPr/>
          <p:nvPr/>
        </p:nvSpPr>
        <p:spPr>
          <a:xfrm>
            <a:off x="7864341" y="4773537"/>
            <a:ext cx="3410858" cy="1351424"/>
          </a:xfrm>
          <a:prstGeom prst="roundRect">
            <a:avLst>
              <a:gd name="adj" fmla="val 4571"/>
            </a:avLst>
          </a:prstGeom>
          <a:solidFill>
            <a:srgbClr val="277774">
              <a:alpha val="10471"/>
            </a:srgbClr>
          </a:solidFill>
          <a:ln/>
          <a:effectLst>
            <a:outerShdw blurRad="50800" dist="38100" dir="8100000" algn="tr" rotWithShape="0">
              <a:srgbClr val="277774">
                <a:alpha val="10000"/>
              </a:srgbClr>
            </a:outerShdw>
          </a:effectLst>
        </p:spPr>
      </p:sp>
      <p:sp>
        <p:nvSpPr>
          <p:cNvPr id="14" name="TextBox 13">
            <a:extLst>
              <a:ext uri="{FF2B5EF4-FFF2-40B4-BE49-F238E27FC236}">
                <a16:creationId xmlns:a16="http://schemas.microsoft.com/office/drawing/2014/main" id="{241374A4-3BF5-D940-9638-CACE1DFE7CD5}"/>
              </a:ext>
            </a:extLst>
          </p:cNvPr>
          <p:cNvSpPr txBox="1"/>
          <p:nvPr/>
        </p:nvSpPr>
        <p:spPr>
          <a:xfrm>
            <a:off x="8103737" y="1408751"/>
            <a:ext cx="3286634" cy="817147"/>
          </a:xfrm>
          <a:prstGeom prst="rect">
            <a:avLst/>
          </a:prstGeom>
          <a:noFill/>
        </p:spPr>
        <p:txBody>
          <a:bodyPr wrap="square">
            <a:spAutoFit/>
          </a:bodyPr>
          <a:lstStyle/>
          <a:p>
            <a:pPr marL="0" indent="0" algn="just">
              <a:lnSpc>
                <a:spcPct val="122000"/>
              </a:lnSpc>
              <a:buNone/>
            </a:pPr>
            <a:endParaRPr lang="ru-RU" sz="2000" b="0" i="0" dirty="0">
              <a:solidFill>
                <a:schemeClr val="bg1">
                  <a:lumMod val="50000"/>
                </a:schemeClr>
              </a:solidFill>
              <a:effectLst/>
            </a:endParaRPr>
          </a:p>
          <a:p>
            <a:pPr algn="just">
              <a:lnSpc>
                <a:spcPct val="122000"/>
              </a:lnSpc>
            </a:pPr>
            <a:r>
              <a:rPr lang="ru-RU" sz="2000" b="0" i="0" dirty="0">
                <a:solidFill>
                  <a:schemeClr val="bg1">
                    <a:lumMod val="50000"/>
                  </a:schemeClr>
                </a:solidFill>
                <a:effectLst/>
              </a:rPr>
              <a:t>портальные краны 5т - 25т</a:t>
            </a:r>
          </a:p>
        </p:txBody>
      </p:sp>
      <p:sp>
        <p:nvSpPr>
          <p:cNvPr id="15" name="TextBox 14">
            <a:extLst>
              <a:ext uri="{FF2B5EF4-FFF2-40B4-BE49-F238E27FC236}">
                <a16:creationId xmlns:a16="http://schemas.microsoft.com/office/drawing/2014/main" id="{B110E8A0-FD3B-CC49-8F52-389A91A523D6}"/>
              </a:ext>
            </a:extLst>
          </p:cNvPr>
          <p:cNvSpPr txBox="1"/>
          <p:nvPr/>
        </p:nvSpPr>
        <p:spPr>
          <a:xfrm>
            <a:off x="8013863" y="4896325"/>
            <a:ext cx="3111811" cy="817147"/>
          </a:xfrm>
          <a:prstGeom prst="rect">
            <a:avLst/>
          </a:prstGeom>
          <a:noFill/>
        </p:spPr>
        <p:txBody>
          <a:bodyPr wrap="square">
            <a:spAutoFit/>
          </a:bodyPr>
          <a:lstStyle/>
          <a:p>
            <a:pPr marL="0" indent="0" algn="just">
              <a:lnSpc>
                <a:spcPct val="122000"/>
              </a:lnSpc>
              <a:buNone/>
            </a:pPr>
            <a:endParaRPr lang="ru-RU" sz="2000" b="0" i="0" dirty="0">
              <a:solidFill>
                <a:schemeClr val="bg1">
                  <a:lumMod val="50000"/>
                </a:schemeClr>
              </a:solidFill>
              <a:effectLst/>
            </a:endParaRPr>
          </a:p>
          <a:p>
            <a:pPr algn="just">
              <a:lnSpc>
                <a:spcPct val="122000"/>
              </a:lnSpc>
            </a:pPr>
            <a:r>
              <a:rPr lang="ru-RU" sz="2000" b="0" i="0" dirty="0">
                <a:solidFill>
                  <a:schemeClr val="bg1">
                    <a:lumMod val="50000"/>
                  </a:schemeClr>
                </a:solidFill>
                <a:effectLst/>
              </a:rPr>
              <a:t>электропогрузчики 1т – 3т</a:t>
            </a:r>
            <a:endParaRPr lang="ru-RU" sz="2000" dirty="0">
              <a:solidFill>
                <a:schemeClr val="bg1">
                  <a:lumMod val="50000"/>
                </a:schemeClr>
              </a:solidFill>
              <a:cs typeface="Calibri" pitchFamily="34" charset="-120"/>
            </a:endParaRPr>
          </a:p>
        </p:txBody>
      </p:sp>
    </p:spTree>
    <p:extLst>
      <p:ext uri="{BB962C8B-B14F-4D97-AF65-F5344CB8AC3E}">
        <p14:creationId xmlns:p14="http://schemas.microsoft.com/office/powerpoint/2010/main" val="1144029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48103" y="338667"/>
            <a:ext cx="9451037" cy="640080"/>
          </a:xfrm>
          <a:prstGeom prst="rect">
            <a:avLst/>
          </a:prstGeom>
          <a:noFill/>
          <a:ln/>
        </p:spPr>
        <p:txBody>
          <a:bodyPr wrap="square" rtlCol="0" anchor="ctr"/>
          <a:lstStyle/>
          <a:p>
            <a:pPr marL="0" indent="0">
              <a:buNone/>
            </a:pPr>
            <a:r>
              <a:rPr lang="ru-RU" sz="3000" b="1" dirty="0">
                <a:solidFill>
                  <a:srgbClr val="277774"/>
                </a:solidFill>
                <a:ea typeface="Cambria" pitchFamily="34" charset="-122"/>
                <a:cs typeface="Cambria" pitchFamily="34" charset="-120"/>
              </a:rPr>
              <a:t>Технические характеристики</a:t>
            </a:r>
          </a:p>
        </p:txBody>
      </p:sp>
      <p:pic>
        <p:nvPicPr>
          <p:cNvPr id="3" name="Image 0" descr="/home/claude/assets/building_hero.jpeg"/>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8103" y="1152924"/>
            <a:ext cx="4572164" cy="2467659"/>
          </a:xfrm>
          <a:prstGeom prst="rect">
            <a:avLst/>
          </a:prstGeom>
          <a:effectLst>
            <a:outerShdw blurRad="50800" dist="38100" dir="8100000" algn="tr" rotWithShape="0">
              <a:srgbClr val="277774">
                <a:alpha val="10000"/>
              </a:srgbClr>
            </a:outerShdw>
          </a:effectLst>
        </p:spPr>
      </p:pic>
      <p:sp>
        <p:nvSpPr>
          <p:cNvPr id="4" name="Text 1"/>
          <p:cNvSpPr/>
          <p:nvPr/>
        </p:nvSpPr>
        <p:spPr>
          <a:xfrm>
            <a:off x="434603" y="4457700"/>
            <a:ext cx="5352105" cy="1737360"/>
          </a:xfrm>
          <a:prstGeom prst="rect">
            <a:avLst/>
          </a:prstGeom>
          <a:noFill/>
          <a:ln/>
        </p:spPr>
        <p:txBody>
          <a:bodyPr wrap="square" rtlCol="0" anchor="ctr"/>
          <a:lstStyle/>
          <a:p>
            <a:pPr marL="0" indent="0" algn="ctr">
              <a:lnSpc>
                <a:spcPct val="122000"/>
              </a:lnSpc>
              <a:buNone/>
            </a:pPr>
            <a:endParaRPr lang="en-US" sz="1250" dirty="0">
              <a:solidFill>
                <a:srgbClr val="4F4B4A"/>
              </a:solidFill>
            </a:endParaRPr>
          </a:p>
        </p:txBody>
      </p:sp>
      <p:sp>
        <p:nvSpPr>
          <p:cNvPr id="5" name="Shape 2"/>
          <p:cNvSpPr/>
          <p:nvPr/>
        </p:nvSpPr>
        <p:spPr>
          <a:xfrm>
            <a:off x="5989320" y="1234440"/>
            <a:ext cx="2788920" cy="1600200"/>
          </a:xfrm>
          <a:prstGeom prst="roundRect">
            <a:avLst>
              <a:gd name="adj" fmla="val 4571"/>
            </a:avLst>
          </a:prstGeom>
          <a:solidFill>
            <a:srgbClr val="277774">
              <a:alpha val="9955"/>
            </a:srgbClr>
          </a:solidFill>
          <a:ln/>
          <a:effectLst>
            <a:outerShdw blurRad="50800" dist="38100" dir="8100000" algn="tr" rotWithShape="0">
              <a:srgbClr val="277774">
                <a:alpha val="10000"/>
              </a:srgbClr>
            </a:outerShdw>
          </a:effectLst>
        </p:spPr>
      </p:sp>
      <p:sp>
        <p:nvSpPr>
          <p:cNvPr id="6" name="Text 3"/>
          <p:cNvSpPr/>
          <p:nvPr/>
        </p:nvSpPr>
        <p:spPr>
          <a:xfrm>
            <a:off x="6096000" y="1294623"/>
            <a:ext cx="2386584" cy="566928"/>
          </a:xfrm>
          <a:prstGeom prst="rect">
            <a:avLst/>
          </a:prstGeom>
          <a:noFill/>
          <a:ln/>
        </p:spPr>
        <p:txBody>
          <a:bodyPr wrap="square" rtlCol="0" anchor="ctr"/>
          <a:lstStyle/>
          <a:p>
            <a:pPr marL="0" indent="0">
              <a:buNone/>
            </a:pPr>
            <a:r>
              <a:rPr lang="en-US" sz="2300" b="1" dirty="0">
                <a:solidFill>
                  <a:srgbClr val="277774"/>
                </a:solidFill>
                <a:ea typeface="Cambria" pitchFamily="34" charset="-122"/>
                <a:cs typeface="Cambria" pitchFamily="34" charset="-120"/>
              </a:rPr>
              <a:t>6 000 т</a:t>
            </a:r>
            <a:endParaRPr lang="en-US" sz="2300" dirty="0">
              <a:solidFill>
                <a:srgbClr val="277774"/>
              </a:solidFill>
            </a:endParaRPr>
          </a:p>
        </p:txBody>
      </p:sp>
      <p:sp>
        <p:nvSpPr>
          <p:cNvPr id="7" name="Text 4"/>
          <p:cNvSpPr/>
          <p:nvPr/>
        </p:nvSpPr>
        <p:spPr>
          <a:xfrm>
            <a:off x="6084678" y="1875607"/>
            <a:ext cx="2702271" cy="731520"/>
          </a:xfrm>
          <a:prstGeom prst="rect">
            <a:avLst/>
          </a:prstGeom>
          <a:noFill/>
          <a:ln/>
        </p:spPr>
        <p:txBody>
          <a:bodyPr wrap="square" rtlCol="0" anchor="ctr"/>
          <a:lstStyle/>
          <a:p>
            <a:pPr marL="0" indent="0">
              <a:lnSpc>
                <a:spcPct val="115000"/>
              </a:lnSpc>
              <a:buNone/>
            </a:pPr>
            <a:r>
              <a:rPr lang="ru-RU" sz="1050" dirty="0">
                <a:solidFill>
                  <a:schemeClr val="bg1">
                    <a:lumMod val="50000"/>
                  </a:schemeClr>
                </a:solidFill>
                <a:ea typeface="Calibri" pitchFamily="34" charset="-122"/>
                <a:cs typeface="Calibri" pitchFamily="34" charset="-120"/>
              </a:rPr>
              <a:t>единовременное хранение замороженной (-18 -25 С)  / охлажденной (0 -4 С)  продукции (рыба, мясо, пр.), 6 автономных камер, хранение продукции в камерах обеспечивается в температурных диапазонах от 0 до – 25 С</a:t>
            </a:r>
          </a:p>
        </p:txBody>
      </p:sp>
      <p:sp>
        <p:nvSpPr>
          <p:cNvPr id="8" name="Shape 5"/>
          <p:cNvSpPr/>
          <p:nvPr/>
        </p:nvSpPr>
        <p:spPr>
          <a:xfrm>
            <a:off x="8961120" y="1248156"/>
            <a:ext cx="2788920" cy="1600200"/>
          </a:xfrm>
          <a:prstGeom prst="roundRect">
            <a:avLst>
              <a:gd name="adj" fmla="val 4571"/>
            </a:avLst>
          </a:prstGeom>
          <a:solidFill>
            <a:srgbClr val="277774">
              <a:alpha val="10169"/>
            </a:srgbClr>
          </a:solidFill>
          <a:ln/>
          <a:effectLst>
            <a:outerShdw blurRad="50800" dist="38100" dir="8100000" algn="tr" rotWithShape="0">
              <a:srgbClr val="277774">
                <a:alpha val="10000"/>
              </a:srgbClr>
            </a:outerShdw>
          </a:effectLst>
        </p:spPr>
        <p:txBody>
          <a:bodyPr/>
          <a:lstStyle/>
          <a:p>
            <a:endParaRPr lang="ru-RU" dirty="0"/>
          </a:p>
        </p:txBody>
      </p:sp>
      <p:sp>
        <p:nvSpPr>
          <p:cNvPr id="9" name="Text 6"/>
          <p:cNvSpPr/>
          <p:nvPr/>
        </p:nvSpPr>
        <p:spPr>
          <a:xfrm>
            <a:off x="9162288" y="1399032"/>
            <a:ext cx="2386584" cy="566928"/>
          </a:xfrm>
          <a:prstGeom prst="rect">
            <a:avLst/>
          </a:prstGeom>
          <a:noFill/>
          <a:ln/>
        </p:spPr>
        <p:txBody>
          <a:bodyPr wrap="square" rtlCol="0" anchor="ctr"/>
          <a:lstStyle/>
          <a:p>
            <a:pPr marL="0" indent="0">
              <a:buNone/>
            </a:pPr>
            <a:r>
              <a:rPr lang="ru-RU" sz="2300" b="1" dirty="0">
                <a:solidFill>
                  <a:srgbClr val="277774"/>
                </a:solidFill>
                <a:ea typeface="Cambria" pitchFamily="34" charset="-122"/>
                <a:cs typeface="Cambria" pitchFamily="34" charset="-120"/>
              </a:rPr>
              <a:t>29.07.2022</a:t>
            </a:r>
          </a:p>
        </p:txBody>
      </p:sp>
      <p:sp>
        <p:nvSpPr>
          <p:cNvPr id="10" name="Text 7"/>
          <p:cNvSpPr/>
          <p:nvPr/>
        </p:nvSpPr>
        <p:spPr>
          <a:xfrm>
            <a:off x="9075639" y="1781620"/>
            <a:ext cx="2386584" cy="731520"/>
          </a:xfrm>
          <a:prstGeom prst="rect">
            <a:avLst/>
          </a:prstGeom>
          <a:noFill/>
          <a:ln/>
        </p:spPr>
        <p:txBody>
          <a:bodyPr wrap="square" rtlCol="0" anchor="ctr"/>
          <a:lstStyle/>
          <a:p>
            <a:pPr marL="0" indent="0">
              <a:lnSpc>
                <a:spcPct val="115000"/>
              </a:lnSpc>
              <a:buNone/>
            </a:pPr>
            <a:r>
              <a:rPr lang="ru-RU" sz="1100" dirty="0">
                <a:solidFill>
                  <a:schemeClr val="bg1">
                    <a:lumMod val="50000"/>
                  </a:schemeClr>
                </a:solidFill>
                <a:ea typeface="Calibri" pitchFamily="34" charset="-122"/>
                <a:cs typeface="Calibri" pitchFamily="34" charset="-120"/>
              </a:rPr>
              <a:t>   объект введен в эксплуатацию</a:t>
            </a:r>
            <a:endParaRPr lang="en-US" sz="1100" dirty="0">
              <a:solidFill>
                <a:schemeClr val="bg1">
                  <a:lumMod val="50000"/>
                </a:schemeClr>
              </a:solidFill>
            </a:endParaRPr>
          </a:p>
        </p:txBody>
      </p:sp>
      <p:sp>
        <p:nvSpPr>
          <p:cNvPr id="11" name="Shape 8"/>
          <p:cNvSpPr/>
          <p:nvPr/>
        </p:nvSpPr>
        <p:spPr>
          <a:xfrm>
            <a:off x="5989320" y="3017520"/>
            <a:ext cx="2788920" cy="1600200"/>
          </a:xfrm>
          <a:prstGeom prst="roundRect">
            <a:avLst>
              <a:gd name="adj" fmla="val 4571"/>
            </a:avLst>
          </a:prstGeom>
          <a:solidFill>
            <a:srgbClr val="277774">
              <a:alpha val="10000"/>
            </a:srgbClr>
          </a:solidFill>
          <a:ln/>
          <a:effectLst>
            <a:outerShdw blurRad="50800" dist="38100" dir="8100000" algn="tr" rotWithShape="0">
              <a:srgbClr val="277774">
                <a:alpha val="10000"/>
              </a:srgbClr>
            </a:outerShdw>
          </a:effectLst>
        </p:spPr>
        <p:txBody>
          <a:bodyPr/>
          <a:lstStyle/>
          <a:p>
            <a:endParaRPr lang="ru-RU" dirty="0"/>
          </a:p>
        </p:txBody>
      </p:sp>
      <p:sp>
        <p:nvSpPr>
          <p:cNvPr id="12" name="Text 9"/>
          <p:cNvSpPr/>
          <p:nvPr/>
        </p:nvSpPr>
        <p:spPr>
          <a:xfrm>
            <a:off x="6190488" y="3182112"/>
            <a:ext cx="2386584" cy="566928"/>
          </a:xfrm>
          <a:prstGeom prst="rect">
            <a:avLst/>
          </a:prstGeom>
          <a:noFill/>
          <a:ln/>
        </p:spPr>
        <p:txBody>
          <a:bodyPr wrap="square" rtlCol="0" anchor="ctr"/>
          <a:lstStyle/>
          <a:p>
            <a:pPr marL="0" indent="0">
              <a:buNone/>
            </a:pPr>
            <a:r>
              <a:rPr lang="en-US" sz="2300" b="1" dirty="0">
                <a:solidFill>
                  <a:srgbClr val="277774"/>
                </a:solidFill>
                <a:ea typeface="Cambria" pitchFamily="34" charset="-122"/>
                <a:cs typeface="Cambria" pitchFamily="34" charset="-120"/>
              </a:rPr>
              <a:t>3 412,31 м²</a:t>
            </a:r>
            <a:endParaRPr lang="en-US" sz="2300" dirty="0">
              <a:solidFill>
                <a:srgbClr val="277774"/>
              </a:solidFill>
            </a:endParaRPr>
          </a:p>
        </p:txBody>
      </p:sp>
      <p:sp>
        <p:nvSpPr>
          <p:cNvPr id="13" name="Text 10"/>
          <p:cNvSpPr/>
          <p:nvPr/>
        </p:nvSpPr>
        <p:spPr>
          <a:xfrm>
            <a:off x="6190488" y="3429000"/>
            <a:ext cx="2386584" cy="1085427"/>
          </a:xfrm>
          <a:prstGeom prst="rect">
            <a:avLst/>
          </a:prstGeom>
          <a:noFill/>
          <a:ln/>
        </p:spPr>
        <p:txBody>
          <a:bodyPr wrap="square" rtlCol="0" anchor="ctr"/>
          <a:lstStyle/>
          <a:p>
            <a:pPr marL="0" indent="0">
              <a:lnSpc>
                <a:spcPct val="115000"/>
              </a:lnSpc>
              <a:buNone/>
            </a:pPr>
            <a:r>
              <a:rPr lang="ru-RU" sz="1100" dirty="0">
                <a:solidFill>
                  <a:schemeClr val="bg1">
                    <a:lumMod val="50000"/>
                  </a:schemeClr>
                </a:solidFill>
                <a:ea typeface="Calibri" pitchFamily="34" charset="-122"/>
                <a:cs typeface="Calibri" pitchFamily="34" charset="-120"/>
              </a:rPr>
              <a:t>в т.ч. </a:t>
            </a:r>
          </a:p>
          <a:p>
            <a:pPr marL="0" indent="0">
              <a:lnSpc>
                <a:spcPct val="115000"/>
              </a:lnSpc>
              <a:buNone/>
            </a:pPr>
            <a:r>
              <a:rPr lang="ru-RU" sz="1100" dirty="0">
                <a:solidFill>
                  <a:schemeClr val="bg1">
                    <a:lumMod val="50000"/>
                  </a:schemeClr>
                </a:solidFill>
                <a:cs typeface="Calibri" pitchFamily="34" charset="-120"/>
              </a:rPr>
              <a:t>2053,52 м2  общая площадь здания</a:t>
            </a:r>
          </a:p>
          <a:p>
            <a:pPr marL="0" indent="0">
              <a:lnSpc>
                <a:spcPct val="115000"/>
              </a:lnSpc>
              <a:buNone/>
            </a:pPr>
            <a:r>
              <a:rPr lang="ru-RU" sz="1100">
                <a:solidFill>
                  <a:schemeClr val="bg1">
                    <a:lumMod val="50000"/>
                  </a:schemeClr>
                </a:solidFill>
                <a:cs typeface="Calibri" pitchFamily="34" charset="-120"/>
              </a:rPr>
              <a:t>1867,16 </a:t>
            </a:r>
            <a:r>
              <a:rPr lang="ru-RU" sz="1100" dirty="0">
                <a:solidFill>
                  <a:schemeClr val="bg1">
                    <a:lumMod val="50000"/>
                  </a:schemeClr>
                </a:solidFill>
                <a:cs typeface="Calibri" pitchFamily="34" charset="-120"/>
              </a:rPr>
              <a:t>м2 общая площадь камер</a:t>
            </a:r>
            <a:endParaRPr lang="en-US" sz="1100" dirty="0">
              <a:solidFill>
                <a:schemeClr val="bg1">
                  <a:lumMod val="50000"/>
                </a:schemeClr>
              </a:solidFill>
            </a:endParaRPr>
          </a:p>
        </p:txBody>
      </p:sp>
      <p:sp>
        <p:nvSpPr>
          <p:cNvPr id="14" name="Shape 11"/>
          <p:cNvSpPr/>
          <p:nvPr/>
        </p:nvSpPr>
        <p:spPr>
          <a:xfrm>
            <a:off x="8961120" y="2994660"/>
            <a:ext cx="2788920" cy="1600200"/>
          </a:xfrm>
          <a:prstGeom prst="roundRect">
            <a:avLst>
              <a:gd name="adj" fmla="val 4571"/>
            </a:avLst>
          </a:prstGeom>
          <a:solidFill>
            <a:srgbClr val="277774">
              <a:alpha val="9614"/>
            </a:srgbClr>
          </a:solidFill>
          <a:ln/>
          <a:effectLst>
            <a:outerShdw blurRad="50800" dist="38100" dir="8100000" algn="tr" rotWithShape="0">
              <a:srgbClr val="277774">
                <a:alpha val="10000"/>
              </a:srgbClr>
            </a:outerShdw>
          </a:effectLst>
        </p:spPr>
      </p:sp>
      <p:sp>
        <p:nvSpPr>
          <p:cNvPr id="15" name="Text 12"/>
          <p:cNvSpPr/>
          <p:nvPr/>
        </p:nvSpPr>
        <p:spPr>
          <a:xfrm>
            <a:off x="9075639" y="3029528"/>
            <a:ext cx="2386584" cy="566928"/>
          </a:xfrm>
          <a:prstGeom prst="rect">
            <a:avLst/>
          </a:prstGeom>
          <a:noFill/>
          <a:ln/>
        </p:spPr>
        <p:txBody>
          <a:bodyPr wrap="square" rtlCol="0" anchor="ctr"/>
          <a:lstStyle/>
          <a:p>
            <a:pPr marL="0" indent="0">
              <a:buNone/>
            </a:pPr>
            <a:r>
              <a:rPr lang="ru-RU" sz="2300" b="1" dirty="0">
                <a:solidFill>
                  <a:srgbClr val="277774"/>
                </a:solidFill>
              </a:rPr>
              <a:t>причалы 38, 39</a:t>
            </a:r>
            <a:endParaRPr lang="en-US" sz="2300" dirty="0">
              <a:solidFill>
                <a:srgbClr val="277774"/>
              </a:solidFill>
            </a:endParaRPr>
          </a:p>
        </p:txBody>
      </p:sp>
      <p:sp>
        <p:nvSpPr>
          <p:cNvPr id="16" name="Text 13"/>
          <p:cNvSpPr/>
          <p:nvPr/>
        </p:nvSpPr>
        <p:spPr>
          <a:xfrm>
            <a:off x="9096587" y="3543718"/>
            <a:ext cx="2634537" cy="1026667"/>
          </a:xfrm>
          <a:prstGeom prst="rect">
            <a:avLst/>
          </a:prstGeom>
          <a:noFill/>
          <a:ln/>
        </p:spPr>
        <p:txBody>
          <a:bodyPr wrap="square" rtlCol="0" anchor="ctr"/>
          <a:lstStyle/>
          <a:p>
            <a:pPr marL="0" indent="0">
              <a:lnSpc>
                <a:spcPct val="115000"/>
              </a:lnSpc>
              <a:buNone/>
            </a:pPr>
            <a:r>
              <a:rPr lang="ru-RU" sz="1100" dirty="0">
                <a:solidFill>
                  <a:schemeClr val="bg1">
                    <a:lumMod val="50000"/>
                  </a:schemeClr>
                </a:solidFill>
                <a:ea typeface="Calibri" pitchFamily="34" charset="-122"/>
                <a:cs typeface="Calibri" pitchFamily="34" charset="-120"/>
              </a:rPr>
              <a:t>два причала  для приема-отправки  судов с режимными грузами </a:t>
            </a:r>
            <a:br>
              <a:rPr lang="ru-RU" sz="1100" dirty="0">
                <a:solidFill>
                  <a:schemeClr val="bg1">
                    <a:lumMod val="50000"/>
                  </a:schemeClr>
                </a:solidFill>
                <a:ea typeface="Calibri" pitchFamily="34" charset="-122"/>
                <a:cs typeface="Calibri" pitchFamily="34" charset="-120"/>
              </a:rPr>
            </a:br>
            <a:r>
              <a:rPr lang="ru-RU" sz="1100" dirty="0">
                <a:solidFill>
                  <a:schemeClr val="bg1">
                    <a:lumMod val="50000"/>
                  </a:schemeClr>
                </a:solidFill>
                <a:ea typeface="Calibri" pitchFamily="34" charset="-122"/>
                <a:cs typeface="Calibri" pitchFamily="34" charset="-120"/>
              </a:rPr>
              <a:t>для холодильного комплекса </a:t>
            </a:r>
            <a:br>
              <a:rPr lang="ru-RU" sz="1100" dirty="0">
                <a:solidFill>
                  <a:schemeClr val="bg1">
                    <a:lumMod val="50000"/>
                  </a:schemeClr>
                </a:solidFill>
                <a:ea typeface="Calibri" pitchFamily="34" charset="-122"/>
                <a:cs typeface="Calibri" pitchFamily="34" charset="-120"/>
              </a:rPr>
            </a:br>
            <a:r>
              <a:rPr lang="ru-RU" sz="1100" dirty="0">
                <a:solidFill>
                  <a:schemeClr val="bg1">
                    <a:lumMod val="50000"/>
                  </a:schemeClr>
                </a:solidFill>
                <a:ea typeface="Calibri" pitchFamily="34" charset="-122"/>
                <a:cs typeface="Calibri" pitchFamily="34" charset="-120"/>
              </a:rPr>
              <a:t>длиной 11.6 и 9.86 м </a:t>
            </a:r>
          </a:p>
          <a:p>
            <a:pPr marL="0" indent="0">
              <a:lnSpc>
                <a:spcPct val="115000"/>
              </a:lnSpc>
              <a:buNone/>
            </a:pPr>
            <a:r>
              <a:rPr lang="ru-RU" sz="1100" dirty="0">
                <a:solidFill>
                  <a:schemeClr val="bg1">
                    <a:lumMod val="50000"/>
                  </a:schemeClr>
                </a:solidFill>
                <a:ea typeface="Calibri" pitchFamily="34" charset="-122"/>
                <a:cs typeface="Calibri" pitchFamily="34" charset="-120"/>
              </a:rPr>
              <a:t>глубиной  198.93м  и 173.7м</a:t>
            </a:r>
          </a:p>
        </p:txBody>
      </p:sp>
      <p:pic>
        <p:nvPicPr>
          <p:cNvPr id="21" name="Рисунок 20">
            <a:extLst>
              <a:ext uri="{FF2B5EF4-FFF2-40B4-BE49-F238E27FC236}">
                <a16:creationId xmlns:a16="http://schemas.microsoft.com/office/drawing/2014/main" id="{4A027DBB-22CC-4E22-941A-8E45B4F48835}"/>
              </a:ext>
            </a:extLst>
          </p:cNvPr>
          <p:cNvPicPr>
            <a:picLocks noChangeAspect="1"/>
          </p:cNvPicPr>
          <p:nvPr/>
        </p:nvPicPr>
        <p:blipFill>
          <a:blip r:embed="rId4"/>
          <a:stretch>
            <a:fillRect/>
          </a:stretch>
        </p:blipFill>
        <p:spPr>
          <a:xfrm>
            <a:off x="10614903" y="305713"/>
            <a:ext cx="968174" cy="600652"/>
          </a:xfrm>
          <a:prstGeom prst="rect">
            <a:avLst/>
          </a:prstGeom>
        </p:spPr>
      </p:pic>
      <p:sp>
        <p:nvSpPr>
          <p:cNvPr id="22" name="Shape 2">
            <a:extLst>
              <a:ext uri="{FF2B5EF4-FFF2-40B4-BE49-F238E27FC236}">
                <a16:creationId xmlns:a16="http://schemas.microsoft.com/office/drawing/2014/main" id="{0684CB1D-9443-9441-B236-28013D9B173E}"/>
              </a:ext>
            </a:extLst>
          </p:cNvPr>
          <p:cNvSpPr/>
          <p:nvPr/>
        </p:nvSpPr>
        <p:spPr>
          <a:xfrm>
            <a:off x="5993696" y="4800600"/>
            <a:ext cx="2788920" cy="1600200"/>
          </a:xfrm>
          <a:prstGeom prst="roundRect">
            <a:avLst>
              <a:gd name="adj" fmla="val 4571"/>
            </a:avLst>
          </a:prstGeom>
          <a:solidFill>
            <a:srgbClr val="277774">
              <a:alpha val="10000"/>
            </a:srgbClr>
          </a:solidFill>
          <a:ln/>
          <a:effectLst>
            <a:outerShdw blurRad="50800" dist="38100" dir="8100000" algn="tr" rotWithShape="0">
              <a:srgbClr val="277774">
                <a:alpha val="10000"/>
              </a:srgbClr>
            </a:outerShdw>
          </a:effectLst>
        </p:spPr>
        <p:txBody>
          <a:bodyPr/>
          <a:lstStyle/>
          <a:p>
            <a:r>
              <a:rPr lang="ru-RU" sz="2400" b="1" dirty="0">
                <a:solidFill>
                  <a:srgbClr val="277774"/>
                </a:solidFill>
              </a:rPr>
              <a:t>  6 камер</a:t>
            </a:r>
          </a:p>
          <a:p>
            <a:endParaRPr lang="ru-RU" sz="1100" dirty="0">
              <a:solidFill>
                <a:schemeClr val="bg1">
                  <a:lumMod val="50000"/>
                </a:schemeClr>
              </a:solidFill>
            </a:endParaRPr>
          </a:p>
          <a:p>
            <a:r>
              <a:rPr lang="ru-RU" sz="1100" dirty="0">
                <a:solidFill>
                  <a:schemeClr val="bg1">
                    <a:lumMod val="50000"/>
                  </a:schemeClr>
                </a:solidFill>
              </a:rPr>
              <a:t>   2 камеры по 367 м2</a:t>
            </a:r>
          </a:p>
          <a:p>
            <a:r>
              <a:rPr lang="ru-RU" sz="1100" dirty="0">
                <a:solidFill>
                  <a:schemeClr val="bg1">
                    <a:lumMod val="50000"/>
                  </a:schemeClr>
                </a:solidFill>
              </a:rPr>
              <a:t>   4 камеры по 283,3 м2</a:t>
            </a:r>
          </a:p>
          <a:p>
            <a:r>
              <a:rPr lang="ru-RU" sz="1100" dirty="0">
                <a:solidFill>
                  <a:schemeClr val="bg1">
                    <a:lumMod val="50000"/>
                  </a:schemeClr>
                </a:solidFill>
              </a:rPr>
              <a:t>   2 грузовых коридора шириной 4 м</a:t>
            </a:r>
          </a:p>
          <a:p>
            <a:endParaRPr lang="ru-RU" sz="1100" dirty="0"/>
          </a:p>
          <a:p>
            <a:endParaRPr lang="ru-RU" dirty="0"/>
          </a:p>
        </p:txBody>
      </p:sp>
      <p:sp>
        <p:nvSpPr>
          <p:cNvPr id="23" name="Shape 2">
            <a:extLst>
              <a:ext uri="{FF2B5EF4-FFF2-40B4-BE49-F238E27FC236}">
                <a16:creationId xmlns:a16="http://schemas.microsoft.com/office/drawing/2014/main" id="{CAA41580-E772-1449-BFEC-178338ADC520}"/>
              </a:ext>
            </a:extLst>
          </p:cNvPr>
          <p:cNvSpPr/>
          <p:nvPr/>
        </p:nvSpPr>
        <p:spPr>
          <a:xfrm>
            <a:off x="8942204" y="4771812"/>
            <a:ext cx="2788920" cy="1600201"/>
          </a:xfrm>
          <a:prstGeom prst="roundRect">
            <a:avLst>
              <a:gd name="adj" fmla="val 4571"/>
            </a:avLst>
          </a:prstGeom>
          <a:solidFill>
            <a:srgbClr val="277774">
              <a:alpha val="9962"/>
            </a:srgbClr>
          </a:solidFill>
          <a:ln/>
          <a:effectLst>
            <a:outerShdw blurRad="50800" dist="38100" dir="8100000" algn="tr" rotWithShape="0">
              <a:srgbClr val="277774">
                <a:alpha val="10000"/>
              </a:srgbClr>
            </a:outerShdw>
          </a:effectLst>
        </p:spPr>
        <p:txBody>
          <a:bodyPr/>
          <a:lstStyle/>
          <a:p>
            <a:pPr lvl="0" rtl="0">
              <a:lnSpc>
                <a:spcPct val="120000"/>
              </a:lnSpc>
              <a:spcBef>
                <a:spcPts val="0"/>
              </a:spcBef>
            </a:pPr>
            <a:r>
              <a:rPr lang="ru-RU" sz="2000" b="1" dirty="0">
                <a:solidFill>
                  <a:srgbClr val="277774"/>
                </a:solidFill>
              </a:rPr>
              <a:t>от 0 до -25 С          температура хранения </a:t>
            </a:r>
            <a:r>
              <a:rPr lang="ru-RU" sz="1100" dirty="0">
                <a:solidFill>
                  <a:schemeClr val="bg1">
                    <a:lumMod val="50000"/>
                  </a:schemeClr>
                </a:solidFill>
              </a:rPr>
              <a:t>для охлажденной продукции </a:t>
            </a:r>
          </a:p>
          <a:p>
            <a:pPr lvl="0" rtl="0">
              <a:lnSpc>
                <a:spcPct val="120000"/>
              </a:lnSpc>
              <a:spcBef>
                <a:spcPts val="0"/>
              </a:spcBef>
            </a:pPr>
            <a:r>
              <a:rPr lang="ru-RU" sz="1100" dirty="0">
                <a:solidFill>
                  <a:schemeClr val="bg1">
                    <a:lumMod val="50000"/>
                  </a:schemeClr>
                </a:solidFill>
              </a:rPr>
              <a:t>и для замороженной продукции</a:t>
            </a:r>
          </a:p>
        </p:txBody>
      </p:sp>
      <p:sp>
        <p:nvSpPr>
          <p:cNvPr id="24" name="TextBox 23">
            <a:extLst>
              <a:ext uri="{FF2B5EF4-FFF2-40B4-BE49-F238E27FC236}">
                <a16:creationId xmlns:a16="http://schemas.microsoft.com/office/drawing/2014/main" id="{DC3F6613-81BD-4CEF-8CEF-F5B8C2100D83}"/>
              </a:ext>
            </a:extLst>
          </p:cNvPr>
          <p:cNvSpPr txBox="1"/>
          <p:nvPr/>
        </p:nvSpPr>
        <p:spPr>
          <a:xfrm>
            <a:off x="3048000" y="3246511"/>
            <a:ext cx="6096000" cy="369332"/>
          </a:xfrm>
          <a:prstGeom prst="rect">
            <a:avLst/>
          </a:prstGeom>
          <a:noFill/>
        </p:spPr>
        <p:txBody>
          <a:bodyPr wrap="square">
            <a:spAutoFit/>
          </a:bodyPr>
          <a:lstStyle/>
          <a:p>
            <a:r>
              <a:rPr lang="en-US" dirty="0"/>
              <a:t>Line</a:t>
            </a:r>
            <a:endParaRPr lang="ru-RU" dirty="0"/>
          </a:p>
        </p:txBody>
      </p:sp>
      <p:pic>
        <p:nvPicPr>
          <p:cNvPr id="19" name="Рисунок 18">
            <a:extLst>
              <a:ext uri="{FF2B5EF4-FFF2-40B4-BE49-F238E27FC236}">
                <a16:creationId xmlns:a16="http://schemas.microsoft.com/office/drawing/2014/main" id="{CBC9DF55-C02E-4EF5-98BE-10F610878BF2}"/>
              </a:ext>
            </a:extLst>
          </p:cNvPr>
          <p:cNvPicPr>
            <a:picLocks noChangeAspect="1"/>
          </p:cNvPicPr>
          <p:nvPr/>
        </p:nvPicPr>
        <p:blipFill>
          <a:blip r:embed="rId5"/>
          <a:stretch>
            <a:fillRect/>
          </a:stretch>
        </p:blipFill>
        <p:spPr>
          <a:xfrm>
            <a:off x="299301" y="3867694"/>
            <a:ext cx="5610225" cy="2209800"/>
          </a:xfrm>
          <a:prstGeom prst="rect">
            <a:avLst/>
          </a:prstGeom>
        </p:spPr>
      </p:pic>
    </p:spTree>
    <p:extLst>
      <p:ext uri="{BB962C8B-B14F-4D97-AF65-F5344CB8AC3E}">
        <p14:creationId xmlns:p14="http://schemas.microsoft.com/office/powerpoint/2010/main" val="42094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17" name="Shape 2">
            <a:extLst>
              <a:ext uri="{FF2B5EF4-FFF2-40B4-BE49-F238E27FC236}">
                <a16:creationId xmlns:a16="http://schemas.microsoft.com/office/drawing/2014/main" id="{3C91E617-7271-4A8E-B61E-905264B4265D}"/>
              </a:ext>
            </a:extLst>
          </p:cNvPr>
          <p:cNvSpPr/>
          <p:nvPr/>
        </p:nvSpPr>
        <p:spPr>
          <a:xfrm>
            <a:off x="6681777" y="4064832"/>
            <a:ext cx="4989910" cy="2124693"/>
          </a:xfrm>
          <a:prstGeom prst="roundRect">
            <a:avLst>
              <a:gd name="adj" fmla="val 4571"/>
            </a:avLst>
          </a:prstGeom>
          <a:solidFill>
            <a:srgbClr val="E5EFEE"/>
          </a:solidFill>
          <a:ln/>
          <a:effectLst>
            <a:outerShdw blurRad="50800" dist="38100" dir="8100000" algn="tr" rotWithShape="0">
              <a:srgbClr val="277774">
                <a:alpha val="10000"/>
              </a:srgbClr>
            </a:outerShdw>
          </a:effectLst>
        </p:spPr>
      </p:sp>
      <p:sp>
        <p:nvSpPr>
          <p:cNvPr id="16" name="Shape 2">
            <a:extLst>
              <a:ext uri="{FF2B5EF4-FFF2-40B4-BE49-F238E27FC236}">
                <a16:creationId xmlns:a16="http://schemas.microsoft.com/office/drawing/2014/main" id="{8B16201E-F175-43FC-9166-EE5E18D95CA5}"/>
              </a:ext>
            </a:extLst>
          </p:cNvPr>
          <p:cNvSpPr/>
          <p:nvPr/>
        </p:nvSpPr>
        <p:spPr>
          <a:xfrm>
            <a:off x="6719443" y="1209656"/>
            <a:ext cx="4952244" cy="2563849"/>
          </a:xfrm>
          <a:prstGeom prst="roundRect">
            <a:avLst>
              <a:gd name="adj" fmla="val 4571"/>
            </a:avLst>
          </a:prstGeom>
          <a:solidFill>
            <a:srgbClr val="E5EFEE"/>
          </a:solidFill>
          <a:ln/>
          <a:effectLst>
            <a:outerShdw blurRad="50800" dist="38100" dir="8100000" algn="tr" rotWithShape="0">
              <a:srgbClr val="277774">
                <a:alpha val="10000"/>
              </a:srgbClr>
            </a:outerShdw>
          </a:effectLst>
        </p:spPr>
        <p:txBody>
          <a:bodyPr/>
          <a:lstStyle/>
          <a:p>
            <a:endParaRPr lang="ru-RU" dirty="0"/>
          </a:p>
        </p:txBody>
      </p:sp>
      <p:sp>
        <p:nvSpPr>
          <p:cNvPr id="2" name="Text 0"/>
          <p:cNvSpPr/>
          <p:nvPr/>
        </p:nvSpPr>
        <p:spPr>
          <a:xfrm>
            <a:off x="442765" y="364798"/>
            <a:ext cx="8229600" cy="640080"/>
          </a:xfrm>
          <a:prstGeom prst="rect">
            <a:avLst/>
          </a:prstGeom>
          <a:noFill/>
          <a:ln/>
        </p:spPr>
        <p:txBody>
          <a:bodyPr wrap="square" rtlCol="0" anchor="ctr"/>
          <a:lstStyle/>
          <a:p>
            <a:pPr marL="0" indent="0">
              <a:buNone/>
            </a:pPr>
            <a:r>
              <a:rPr lang="en-US" sz="3000" b="1" dirty="0" err="1">
                <a:solidFill>
                  <a:srgbClr val="277774"/>
                </a:solidFill>
                <a:ea typeface="Cambria" pitchFamily="34" charset="-122"/>
                <a:cs typeface="Cambria" pitchFamily="34" charset="-120"/>
              </a:rPr>
              <a:t>Конструк</a:t>
            </a:r>
            <a:r>
              <a:rPr lang="ru-RU" sz="3000" b="1" dirty="0" err="1">
                <a:solidFill>
                  <a:srgbClr val="277774"/>
                </a:solidFill>
                <a:ea typeface="Cambria" pitchFamily="34" charset="-122"/>
                <a:cs typeface="Cambria" pitchFamily="34" charset="-120"/>
              </a:rPr>
              <a:t>тивные</a:t>
            </a:r>
            <a:r>
              <a:rPr lang="ru-RU" sz="3000" b="1" dirty="0">
                <a:solidFill>
                  <a:srgbClr val="277774"/>
                </a:solidFill>
                <a:ea typeface="Cambria" pitchFamily="34" charset="-122"/>
                <a:cs typeface="Cambria" pitchFamily="34" charset="-120"/>
              </a:rPr>
              <a:t> решения</a:t>
            </a:r>
            <a:endParaRPr lang="en-US" sz="3000" dirty="0">
              <a:solidFill>
                <a:srgbClr val="277774"/>
              </a:solidFill>
            </a:endParaRPr>
          </a:p>
        </p:txBody>
      </p:sp>
      <p:grpSp>
        <p:nvGrpSpPr>
          <p:cNvPr id="25" name="Группа 24">
            <a:extLst>
              <a:ext uri="{FF2B5EF4-FFF2-40B4-BE49-F238E27FC236}">
                <a16:creationId xmlns:a16="http://schemas.microsoft.com/office/drawing/2014/main" id="{A0C4388B-1D1E-4EA0-B649-90AE782CBBB1}"/>
              </a:ext>
            </a:extLst>
          </p:cNvPr>
          <p:cNvGrpSpPr/>
          <p:nvPr/>
        </p:nvGrpSpPr>
        <p:grpSpPr>
          <a:xfrm>
            <a:off x="5868436" y="1819355"/>
            <a:ext cx="512064" cy="512064"/>
            <a:chOff x="548640" y="1371600"/>
            <a:chExt cx="512064" cy="512064"/>
          </a:xfrm>
          <a:solidFill>
            <a:srgbClr val="277774"/>
          </a:solidFill>
        </p:grpSpPr>
        <p:sp>
          <p:nvSpPr>
            <p:cNvPr id="3" name="Shape 1"/>
            <p:cNvSpPr/>
            <p:nvPr/>
          </p:nvSpPr>
          <p:spPr>
            <a:xfrm>
              <a:off x="548640" y="1371600"/>
              <a:ext cx="512064" cy="512064"/>
            </a:xfrm>
            <a:prstGeom prst="ellipse">
              <a:avLst/>
            </a:prstGeom>
            <a:grpFill/>
            <a:ln/>
          </p:spPr>
          <p:txBody>
            <a:bodyPr/>
            <a:lstStyle/>
            <a:p>
              <a:endParaRPr lang="ru-RU" dirty="0"/>
            </a:p>
          </p:txBody>
        </p:sp>
        <p:pic>
          <p:nvPicPr>
            <p:cNvPr id="4" name="Image 0" descr="/home/claude/assets/icon_warehouse_whit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777" y="1504737"/>
              <a:ext cx="245791" cy="245791"/>
            </a:xfrm>
            <a:prstGeom prst="rect">
              <a:avLst/>
            </a:prstGeom>
            <a:grpFill/>
          </p:spPr>
        </p:pic>
      </p:grpSp>
      <p:sp>
        <p:nvSpPr>
          <p:cNvPr id="5" name="Text 2"/>
          <p:cNvSpPr/>
          <p:nvPr/>
        </p:nvSpPr>
        <p:spPr>
          <a:xfrm>
            <a:off x="6681777" y="1097756"/>
            <a:ext cx="4867688" cy="2544123"/>
          </a:xfrm>
          <a:prstGeom prst="rect">
            <a:avLst/>
          </a:prstGeom>
          <a:noFill/>
          <a:ln/>
        </p:spPr>
        <p:txBody>
          <a:bodyPr wrap="square" rtlCol="0" anchor="ctr"/>
          <a:lstStyle/>
          <a:p>
            <a:pPr marL="0" indent="0">
              <a:buNone/>
            </a:pPr>
            <a:endParaRPr lang="ru-RU" sz="2000" b="1" dirty="0">
              <a:solidFill>
                <a:srgbClr val="277774"/>
              </a:solidFill>
              <a:ea typeface="Calibri" pitchFamily="34" charset="-122"/>
              <a:cs typeface="Calibri" pitchFamily="34" charset="-120"/>
            </a:endParaRPr>
          </a:p>
          <a:p>
            <a:pPr marL="0" indent="0">
              <a:buNone/>
            </a:pPr>
            <a:r>
              <a:rPr lang="en-US" sz="2000" b="1" dirty="0">
                <a:solidFill>
                  <a:srgbClr val="277774"/>
                </a:solidFill>
                <a:ea typeface="Calibri" pitchFamily="34" charset="-122"/>
                <a:cs typeface="Calibri" pitchFamily="34" charset="-120"/>
              </a:rPr>
              <a:t>6 </a:t>
            </a:r>
            <a:r>
              <a:rPr lang="en-US" sz="2000" b="1" dirty="0" err="1">
                <a:solidFill>
                  <a:srgbClr val="277774"/>
                </a:solidFill>
                <a:ea typeface="Calibri" pitchFamily="34" charset="-122"/>
                <a:cs typeface="Calibri" pitchFamily="34" charset="-120"/>
              </a:rPr>
              <a:t>камер</a:t>
            </a:r>
            <a:r>
              <a:rPr lang="ru-RU" sz="2000" b="1" dirty="0">
                <a:solidFill>
                  <a:srgbClr val="277774"/>
                </a:solidFill>
                <a:ea typeface="Calibri" pitchFamily="34" charset="-122"/>
                <a:cs typeface="Calibri" pitchFamily="34" charset="-120"/>
              </a:rPr>
              <a:t>  </a:t>
            </a:r>
            <a:r>
              <a:rPr lang="ru-RU" sz="1600" dirty="0">
                <a:solidFill>
                  <a:schemeClr val="bg1">
                    <a:lumMod val="50000"/>
                  </a:schemeClr>
                </a:solidFill>
                <a:ea typeface="Calibri" pitchFamily="34" charset="-122"/>
                <a:cs typeface="Calibri" pitchFamily="34" charset="-120"/>
              </a:rPr>
              <a:t>общей площадью 1867,16 м2</a:t>
            </a:r>
          </a:p>
          <a:p>
            <a:pPr marL="0" indent="0">
              <a:buNone/>
            </a:pPr>
            <a:r>
              <a:rPr lang="ru-RU" sz="1600" dirty="0">
                <a:solidFill>
                  <a:schemeClr val="bg1">
                    <a:lumMod val="50000"/>
                  </a:schemeClr>
                </a:solidFill>
                <a:ea typeface="Calibri" pitchFamily="34" charset="-122"/>
                <a:cs typeface="Calibri" pitchFamily="34" charset="-120"/>
              </a:rPr>
              <a:t>разделены</a:t>
            </a:r>
          </a:p>
          <a:p>
            <a:r>
              <a:rPr lang="ru-RU" sz="2000" b="1" dirty="0">
                <a:solidFill>
                  <a:srgbClr val="277774"/>
                </a:solidFill>
                <a:ea typeface="Calibri" pitchFamily="34" charset="-122"/>
                <a:cs typeface="Calibri" pitchFamily="34" charset="-120"/>
              </a:rPr>
              <a:t>2 </a:t>
            </a:r>
            <a:r>
              <a:rPr lang="ru-RU" sz="1600" dirty="0">
                <a:solidFill>
                  <a:srgbClr val="277774"/>
                </a:solidFill>
                <a:ea typeface="Calibri" pitchFamily="34" charset="-122"/>
                <a:cs typeface="Calibri" pitchFamily="34" charset="-120"/>
              </a:rPr>
              <a:t>грузовыми коридорами </a:t>
            </a:r>
            <a:r>
              <a:rPr lang="ru-RU" sz="1600" dirty="0">
                <a:solidFill>
                  <a:schemeClr val="bg1">
                    <a:lumMod val="50000"/>
                  </a:schemeClr>
                </a:solidFill>
                <a:ea typeface="Calibri" pitchFamily="34" charset="-122"/>
                <a:cs typeface="Calibri" pitchFamily="34" charset="-120"/>
              </a:rPr>
              <a:t>шириной по 4 м</a:t>
            </a:r>
          </a:p>
          <a:p>
            <a:r>
              <a:rPr lang="ru-RU" sz="1600" dirty="0">
                <a:solidFill>
                  <a:schemeClr val="bg1">
                    <a:lumMod val="50000"/>
                  </a:schemeClr>
                </a:solidFill>
                <a:ea typeface="Calibri" pitchFamily="34" charset="-122"/>
                <a:cs typeface="Calibri" pitchFamily="34" charset="-120"/>
              </a:rPr>
              <a:t>внутри металлического каркаса</a:t>
            </a:r>
          </a:p>
          <a:p>
            <a:r>
              <a:rPr lang="ru-RU" sz="2000" b="1" dirty="0">
                <a:solidFill>
                  <a:srgbClr val="277774"/>
                </a:solidFill>
                <a:ea typeface="Calibri" pitchFamily="34" charset="-122"/>
                <a:cs typeface="Calibri" pitchFamily="34" charset="-120"/>
              </a:rPr>
              <a:t>8,5</a:t>
            </a:r>
            <a:r>
              <a:rPr lang="ru-RU" sz="2000" dirty="0">
                <a:solidFill>
                  <a:srgbClr val="277774"/>
                </a:solidFill>
                <a:ea typeface="Calibri" pitchFamily="34" charset="-122"/>
                <a:cs typeface="Calibri" pitchFamily="34" charset="-120"/>
              </a:rPr>
              <a:t>м</a:t>
            </a:r>
            <a:r>
              <a:rPr lang="ru-RU" sz="2000" b="1" dirty="0">
                <a:solidFill>
                  <a:srgbClr val="277774"/>
                </a:solidFill>
                <a:ea typeface="Calibri" pitchFamily="34" charset="-122"/>
                <a:cs typeface="Calibri" pitchFamily="34" charset="-120"/>
              </a:rPr>
              <a:t> </a:t>
            </a:r>
            <a:r>
              <a:rPr lang="ru-RU" sz="1600" dirty="0">
                <a:solidFill>
                  <a:schemeClr val="bg1">
                    <a:lumMod val="50000"/>
                  </a:schemeClr>
                </a:solidFill>
                <a:ea typeface="Calibri" pitchFamily="34" charset="-122"/>
                <a:cs typeface="Calibri" pitchFamily="34" charset="-120"/>
              </a:rPr>
              <a:t>высота потолков </a:t>
            </a:r>
          </a:p>
          <a:p>
            <a:pPr marL="0" indent="0">
              <a:buNone/>
            </a:pPr>
            <a:r>
              <a:rPr lang="ru-RU" sz="2000" b="1" dirty="0">
                <a:solidFill>
                  <a:srgbClr val="277774"/>
                </a:solidFill>
                <a:ea typeface="Calibri" pitchFamily="34" charset="-122"/>
                <a:cs typeface="Calibri" pitchFamily="34" charset="-120"/>
              </a:rPr>
              <a:t>6</a:t>
            </a:r>
            <a:r>
              <a:rPr lang="en-US" sz="2000" b="1" dirty="0">
                <a:solidFill>
                  <a:srgbClr val="277774"/>
                </a:solidFill>
                <a:ea typeface="Calibri" pitchFamily="34" charset="-122"/>
                <a:cs typeface="Calibri" pitchFamily="34" charset="-120"/>
              </a:rPr>
              <a:t> 000</a:t>
            </a:r>
            <a:r>
              <a:rPr lang="en-US" sz="2000" dirty="0">
                <a:solidFill>
                  <a:srgbClr val="277774"/>
                </a:solidFill>
                <a:ea typeface="Calibri" pitchFamily="34" charset="-122"/>
                <a:cs typeface="Calibri" pitchFamily="34" charset="-120"/>
              </a:rPr>
              <a:t>т</a:t>
            </a:r>
            <a:r>
              <a:rPr lang="ru-RU" sz="2000" b="1" dirty="0">
                <a:solidFill>
                  <a:srgbClr val="277774"/>
                </a:solidFill>
                <a:ea typeface="Calibri" pitchFamily="34" charset="-122"/>
                <a:cs typeface="Calibri" pitchFamily="34" charset="-120"/>
              </a:rPr>
              <a:t> </a:t>
            </a:r>
            <a:r>
              <a:rPr lang="ru-RU" sz="1600" dirty="0">
                <a:solidFill>
                  <a:schemeClr val="bg1">
                    <a:lumMod val="50000"/>
                  </a:schemeClr>
                </a:solidFill>
                <a:ea typeface="Calibri" pitchFamily="34" charset="-122"/>
                <a:cs typeface="Calibri" pitchFamily="34" charset="-120"/>
              </a:rPr>
              <a:t>продукции общая вместимость -</a:t>
            </a:r>
          </a:p>
          <a:p>
            <a:pPr marL="0" indent="0">
              <a:buNone/>
            </a:pPr>
            <a:r>
              <a:rPr lang="ru-RU" sz="1600" dirty="0">
                <a:solidFill>
                  <a:schemeClr val="bg1">
                    <a:lumMod val="50000"/>
                  </a:schemeClr>
                </a:solidFill>
                <a:ea typeface="Calibri" pitchFamily="34" charset="-122"/>
                <a:cs typeface="Calibri" pitchFamily="34" charset="-120"/>
              </a:rPr>
              <a:t>холодильник по величине охлаждаемого объема является крупным (свыше 20 </a:t>
            </a:r>
            <a:r>
              <a:rPr lang="ru-RU" sz="1600" dirty="0" err="1">
                <a:solidFill>
                  <a:schemeClr val="bg1">
                    <a:lumMod val="50000"/>
                  </a:schemeClr>
                </a:solidFill>
                <a:ea typeface="Calibri" pitchFamily="34" charset="-122"/>
                <a:cs typeface="Calibri" pitchFamily="34" charset="-120"/>
              </a:rPr>
              <a:t>тыс</a:t>
            </a:r>
            <a:r>
              <a:rPr lang="ru-RU" sz="1600" dirty="0">
                <a:solidFill>
                  <a:schemeClr val="bg1">
                    <a:lumMod val="50000"/>
                  </a:schemeClr>
                </a:solidFill>
                <a:ea typeface="Calibri" pitchFamily="34" charset="-122"/>
                <a:cs typeface="Calibri" pitchFamily="34" charset="-120"/>
              </a:rPr>
              <a:t> м3)</a:t>
            </a:r>
          </a:p>
          <a:p>
            <a:pPr marL="0" indent="0">
              <a:buNone/>
            </a:pPr>
            <a:endParaRPr lang="en-US" sz="2000" dirty="0">
              <a:solidFill>
                <a:srgbClr val="277774"/>
              </a:solidFill>
            </a:endParaRPr>
          </a:p>
        </p:txBody>
      </p:sp>
      <p:grpSp>
        <p:nvGrpSpPr>
          <p:cNvPr id="26" name="Группа 25">
            <a:extLst>
              <a:ext uri="{FF2B5EF4-FFF2-40B4-BE49-F238E27FC236}">
                <a16:creationId xmlns:a16="http://schemas.microsoft.com/office/drawing/2014/main" id="{2D970BC1-1B65-464B-A9B8-A6D089ED4BDF}"/>
              </a:ext>
            </a:extLst>
          </p:cNvPr>
          <p:cNvGrpSpPr/>
          <p:nvPr/>
        </p:nvGrpSpPr>
        <p:grpSpPr>
          <a:xfrm>
            <a:off x="5911215" y="4455414"/>
            <a:ext cx="512064" cy="512064"/>
            <a:chOff x="5911215" y="4455414"/>
            <a:chExt cx="512064" cy="512064"/>
          </a:xfrm>
          <a:solidFill>
            <a:srgbClr val="277774"/>
          </a:solidFill>
        </p:grpSpPr>
        <p:sp>
          <p:nvSpPr>
            <p:cNvPr id="7" name="Shape 4"/>
            <p:cNvSpPr/>
            <p:nvPr/>
          </p:nvSpPr>
          <p:spPr>
            <a:xfrm>
              <a:off x="5911215" y="4455414"/>
              <a:ext cx="512064" cy="512064"/>
            </a:xfrm>
            <a:prstGeom prst="ellipse">
              <a:avLst/>
            </a:prstGeom>
            <a:grpFill/>
            <a:ln/>
          </p:spPr>
        </p:sp>
        <p:pic>
          <p:nvPicPr>
            <p:cNvPr id="8" name="Image 1" descr="/home/claude/assets/icon_ruler_white.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352" y="4588551"/>
              <a:ext cx="245791" cy="245791"/>
            </a:xfrm>
            <a:prstGeom prst="rect">
              <a:avLst/>
            </a:prstGeom>
            <a:grpFill/>
          </p:spPr>
        </p:pic>
      </p:grpSp>
      <p:sp>
        <p:nvSpPr>
          <p:cNvPr id="9" name="Text 5"/>
          <p:cNvSpPr/>
          <p:nvPr/>
        </p:nvSpPr>
        <p:spPr>
          <a:xfrm>
            <a:off x="6787727" y="4197730"/>
            <a:ext cx="5074920" cy="365760"/>
          </a:xfrm>
          <a:prstGeom prst="rect">
            <a:avLst/>
          </a:prstGeom>
          <a:noFill/>
          <a:ln/>
        </p:spPr>
        <p:txBody>
          <a:bodyPr wrap="square" rtlCol="0" anchor="ctr"/>
          <a:lstStyle/>
          <a:p>
            <a:pPr marL="0" indent="0">
              <a:buNone/>
            </a:pPr>
            <a:r>
              <a:rPr lang="ru-RU" sz="2000" b="1" dirty="0" err="1">
                <a:solidFill>
                  <a:srgbClr val="277774"/>
                </a:solidFill>
                <a:ea typeface="Calibri" pitchFamily="34" charset="-122"/>
                <a:cs typeface="Calibri" pitchFamily="34" charset="-120"/>
              </a:rPr>
              <a:t>Холодосохраняющие</a:t>
            </a:r>
            <a:r>
              <a:rPr lang="ru-RU" sz="2000" b="1" dirty="0">
                <a:solidFill>
                  <a:srgbClr val="277774"/>
                </a:solidFill>
                <a:ea typeface="Calibri" pitchFamily="34" charset="-122"/>
                <a:cs typeface="Calibri" pitchFamily="34" charset="-120"/>
              </a:rPr>
              <a:t> </a:t>
            </a:r>
            <a:r>
              <a:rPr lang="en-US" sz="2000" b="1" dirty="0">
                <a:solidFill>
                  <a:srgbClr val="277774"/>
                </a:solidFill>
                <a:ea typeface="Calibri" pitchFamily="34" charset="-122"/>
                <a:cs typeface="Calibri" pitchFamily="34" charset="-120"/>
              </a:rPr>
              <a:t>PIR</a:t>
            </a:r>
            <a:r>
              <a:rPr lang="ru-RU" sz="2000" b="1" dirty="0">
                <a:solidFill>
                  <a:srgbClr val="277774"/>
                </a:solidFill>
                <a:ea typeface="Calibri" pitchFamily="34" charset="-122"/>
                <a:cs typeface="Calibri" pitchFamily="34" charset="-120"/>
              </a:rPr>
              <a:t> с</a:t>
            </a:r>
            <a:r>
              <a:rPr lang="en-US" sz="2000" b="1" dirty="0" err="1">
                <a:solidFill>
                  <a:srgbClr val="277774"/>
                </a:solidFill>
                <a:ea typeface="Calibri" pitchFamily="34" charset="-122"/>
                <a:cs typeface="Calibri" pitchFamily="34" charset="-120"/>
              </a:rPr>
              <a:t>эндвич-панели</a:t>
            </a:r>
            <a:endParaRPr lang="en-US" sz="2000" dirty="0">
              <a:solidFill>
                <a:srgbClr val="277774"/>
              </a:solidFill>
            </a:endParaRPr>
          </a:p>
        </p:txBody>
      </p:sp>
      <p:sp>
        <p:nvSpPr>
          <p:cNvPr id="10" name="Text 6"/>
          <p:cNvSpPr/>
          <p:nvPr/>
        </p:nvSpPr>
        <p:spPr>
          <a:xfrm>
            <a:off x="6412521" y="4528566"/>
            <a:ext cx="5074920" cy="548640"/>
          </a:xfrm>
          <a:prstGeom prst="rect">
            <a:avLst/>
          </a:prstGeom>
          <a:noFill/>
          <a:ln/>
        </p:spPr>
        <p:txBody>
          <a:bodyPr wrap="square" rtlCol="0" anchor="ctr"/>
          <a:lstStyle/>
          <a:p>
            <a:pPr marL="0" indent="0">
              <a:lnSpc>
                <a:spcPct val="115000"/>
              </a:lnSpc>
              <a:buNone/>
            </a:pPr>
            <a:endParaRPr lang="en-US" sz="1400" dirty="0"/>
          </a:p>
        </p:txBody>
      </p:sp>
      <p:pic>
        <p:nvPicPr>
          <p:cNvPr id="23" name="Image 5" descr="/home/claude/assets/interior_chamber.jpeg"/>
          <p:cNvPicPr>
            <a:picLocks noChangeAspect="1"/>
          </p:cNvPicPr>
          <p:nvPr/>
        </p:nvPicPr>
        <p:blipFill>
          <a:blip r:embed="rId5"/>
          <a:srcRect/>
          <a:stretch/>
        </p:blipFill>
        <p:spPr>
          <a:xfrm>
            <a:off x="558795" y="1009595"/>
            <a:ext cx="5191123" cy="2547495"/>
          </a:xfrm>
          <a:prstGeom prst="rect">
            <a:avLst/>
          </a:prstGeom>
          <a:effectLst>
            <a:outerShdw blurRad="50800" dist="38100" dir="8100000" algn="tr" rotWithShape="0">
              <a:srgbClr val="277774">
                <a:alpha val="10000"/>
              </a:srgbClr>
            </a:outerShdw>
          </a:effectLst>
        </p:spPr>
      </p:pic>
      <p:pic>
        <p:nvPicPr>
          <p:cNvPr id="2054" name="Picture 6">
            <a:extLst>
              <a:ext uri="{FF2B5EF4-FFF2-40B4-BE49-F238E27FC236}">
                <a16:creationId xmlns:a16="http://schemas.microsoft.com/office/drawing/2014/main" id="{239C9051-26A2-4F14-9A17-E2D46FF38C0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1918" y="3657962"/>
            <a:ext cx="5178689" cy="2765934"/>
          </a:xfrm>
          <a:prstGeom prst="rect">
            <a:avLst/>
          </a:prstGeom>
          <a:noFill/>
          <a:effectLst>
            <a:outerShdw blurRad="50800" dist="38100" dir="8100000" algn="tr" rotWithShape="0">
              <a:srgbClr val="277774">
                <a:alpha val="10000"/>
              </a:srgbClr>
            </a:outerShdw>
          </a:effectLst>
          <a:extLst>
            <a:ext uri="{909E8E84-426E-40DD-AFC4-6F175D3DCCD1}">
              <a14:hiddenFill xmlns:a14="http://schemas.microsoft.com/office/drawing/2010/main">
                <a:solidFill>
                  <a:srgbClr val="FFFFFF"/>
                </a:solidFill>
              </a14:hiddenFill>
            </a:ext>
          </a:extLst>
        </p:spPr>
      </p:pic>
      <p:sp>
        <p:nvSpPr>
          <p:cNvPr id="15" name="Text 3">
            <a:extLst>
              <a:ext uri="{FF2B5EF4-FFF2-40B4-BE49-F238E27FC236}">
                <a16:creationId xmlns:a16="http://schemas.microsoft.com/office/drawing/2014/main" id="{635231E8-7A9E-474C-840F-C64EAFC70FC0}"/>
              </a:ext>
            </a:extLst>
          </p:cNvPr>
          <p:cNvSpPr/>
          <p:nvPr/>
        </p:nvSpPr>
        <p:spPr>
          <a:xfrm>
            <a:off x="6802207" y="4636642"/>
            <a:ext cx="4883960" cy="1412715"/>
          </a:xfrm>
          <a:prstGeom prst="rect">
            <a:avLst/>
          </a:prstGeom>
          <a:noFill/>
          <a:ln/>
        </p:spPr>
        <p:txBody>
          <a:bodyPr wrap="square" rtlCol="0" anchor="ctr"/>
          <a:lstStyle/>
          <a:p>
            <a:pPr marL="0" indent="0">
              <a:buNone/>
            </a:pPr>
            <a:r>
              <a:rPr lang="ru-RU" sz="1600" dirty="0">
                <a:solidFill>
                  <a:schemeClr val="bg1">
                    <a:lumMod val="50000"/>
                  </a:schemeClr>
                </a:solidFill>
                <a:ea typeface="Calibri" pitchFamily="34" charset="-122"/>
                <a:cs typeface="Calibri" pitchFamily="34" charset="-120"/>
              </a:rPr>
              <a:t>современный теплоизоляционный материал на основе </a:t>
            </a:r>
            <a:r>
              <a:rPr lang="ru-RU" sz="1600" dirty="0" err="1">
                <a:solidFill>
                  <a:schemeClr val="bg1">
                    <a:lumMod val="50000"/>
                  </a:schemeClr>
                </a:solidFill>
                <a:ea typeface="Calibri" pitchFamily="34" charset="-122"/>
                <a:cs typeface="Calibri" pitchFamily="34" charset="-120"/>
              </a:rPr>
              <a:t>пенополиизоцианурата</a:t>
            </a:r>
            <a:r>
              <a:rPr lang="ru-RU" sz="1600" dirty="0">
                <a:solidFill>
                  <a:schemeClr val="bg1">
                    <a:lumMod val="50000"/>
                  </a:schemeClr>
                </a:solidFill>
                <a:ea typeface="Calibri" pitchFamily="34" charset="-122"/>
                <a:cs typeface="Calibri" pitchFamily="34" charset="-120"/>
              </a:rPr>
              <a:t> (</a:t>
            </a:r>
            <a:r>
              <a:rPr lang="ru-RU" sz="1600" dirty="0" err="1">
                <a:solidFill>
                  <a:schemeClr val="bg1">
                    <a:lumMod val="50000"/>
                  </a:schemeClr>
                </a:solidFill>
                <a:ea typeface="Calibri" pitchFamily="34" charset="-122"/>
                <a:cs typeface="Calibri" pitchFamily="34" charset="-120"/>
              </a:rPr>
              <a:t>полиизоцианурата</a:t>
            </a:r>
            <a:r>
              <a:rPr lang="ru-RU" sz="1600" dirty="0">
                <a:solidFill>
                  <a:schemeClr val="bg1">
                    <a:lumMod val="50000"/>
                  </a:schemeClr>
                </a:solidFill>
                <a:ea typeface="Calibri" pitchFamily="34" charset="-122"/>
                <a:cs typeface="Calibri" pitchFamily="34" charset="-120"/>
              </a:rPr>
              <a:t>)</a:t>
            </a:r>
          </a:p>
          <a:p>
            <a:pPr marL="0" indent="0">
              <a:buNone/>
            </a:pPr>
            <a:endParaRPr lang="ru-RU" sz="1600" dirty="0">
              <a:solidFill>
                <a:schemeClr val="bg1">
                  <a:lumMod val="50000"/>
                </a:schemeClr>
              </a:solidFill>
              <a:cs typeface="Calibri" pitchFamily="34" charset="-120"/>
            </a:endParaRPr>
          </a:p>
          <a:p>
            <a:pPr marL="0" indent="0">
              <a:buNone/>
            </a:pPr>
            <a:r>
              <a:rPr lang="ru-RU" sz="1600" dirty="0">
                <a:solidFill>
                  <a:schemeClr val="bg1">
                    <a:lumMod val="50000"/>
                  </a:schemeClr>
                </a:solidFill>
                <a:cs typeface="Calibri" pitchFamily="34" charset="-120"/>
              </a:rPr>
              <a:t>полы – </a:t>
            </a:r>
            <a:r>
              <a:rPr lang="ru-RU" sz="1600" dirty="0">
                <a:solidFill>
                  <a:schemeClr val="bg1">
                    <a:lumMod val="50000"/>
                  </a:schemeClr>
                </a:solidFill>
              </a:rPr>
              <a:t>бетонные с упрочняющим и обеспыливающим покрытием</a:t>
            </a:r>
            <a:endParaRPr lang="en-US" sz="1600" dirty="0">
              <a:solidFill>
                <a:schemeClr val="bg1">
                  <a:lumMod val="50000"/>
                </a:schemeClr>
              </a:solidFill>
            </a:endParaRPr>
          </a:p>
        </p:txBody>
      </p:sp>
      <p:pic>
        <p:nvPicPr>
          <p:cNvPr id="22" name="Рисунок 21">
            <a:extLst>
              <a:ext uri="{FF2B5EF4-FFF2-40B4-BE49-F238E27FC236}">
                <a16:creationId xmlns:a16="http://schemas.microsoft.com/office/drawing/2014/main" id="{AFD297EA-466D-4A60-A19A-ADDB6D845771}"/>
              </a:ext>
            </a:extLst>
          </p:cNvPr>
          <p:cNvPicPr>
            <a:picLocks noChangeAspect="1"/>
          </p:cNvPicPr>
          <p:nvPr/>
        </p:nvPicPr>
        <p:blipFill>
          <a:blip r:embed="rId7"/>
          <a:stretch>
            <a:fillRect/>
          </a:stretch>
        </p:blipFill>
        <p:spPr>
          <a:xfrm>
            <a:off x="10581291" y="317677"/>
            <a:ext cx="968174" cy="60065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Shape 2">
            <a:extLst>
              <a:ext uri="{FF2B5EF4-FFF2-40B4-BE49-F238E27FC236}">
                <a16:creationId xmlns:a16="http://schemas.microsoft.com/office/drawing/2014/main" id="{B6FB5597-7261-4B59-BA60-C84F22F014D7}"/>
              </a:ext>
            </a:extLst>
          </p:cNvPr>
          <p:cNvSpPr/>
          <p:nvPr/>
        </p:nvSpPr>
        <p:spPr>
          <a:xfrm>
            <a:off x="6653178" y="1522029"/>
            <a:ext cx="4739750" cy="1205103"/>
          </a:xfrm>
          <a:prstGeom prst="roundRect">
            <a:avLst>
              <a:gd name="adj" fmla="val 4571"/>
            </a:avLst>
          </a:prstGeom>
          <a:solidFill>
            <a:srgbClr val="277774">
              <a:alpha val="10335"/>
            </a:srgbClr>
          </a:solidFill>
          <a:ln/>
          <a:effectLst>
            <a:outerShdw blurRad="50800" dist="38100" dir="8100000" algn="tr" rotWithShape="0">
              <a:srgbClr val="277774">
                <a:alpha val="10000"/>
              </a:srgbClr>
            </a:outerShdw>
          </a:effectLst>
        </p:spPr>
      </p:sp>
      <p:sp>
        <p:nvSpPr>
          <p:cNvPr id="19" name="Shape 2">
            <a:extLst>
              <a:ext uri="{FF2B5EF4-FFF2-40B4-BE49-F238E27FC236}">
                <a16:creationId xmlns:a16="http://schemas.microsoft.com/office/drawing/2014/main" id="{F38A8DF8-E56E-49B7-A049-9ADBBCB0C3B5}"/>
              </a:ext>
            </a:extLst>
          </p:cNvPr>
          <p:cNvSpPr/>
          <p:nvPr/>
        </p:nvSpPr>
        <p:spPr>
          <a:xfrm>
            <a:off x="6721821" y="4977724"/>
            <a:ext cx="4739749" cy="1205103"/>
          </a:xfrm>
          <a:prstGeom prst="roundRect">
            <a:avLst>
              <a:gd name="adj" fmla="val 4571"/>
            </a:avLst>
          </a:prstGeom>
          <a:solidFill>
            <a:srgbClr val="277774">
              <a:alpha val="9902"/>
            </a:srgbClr>
          </a:solidFill>
          <a:ln/>
          <a:effectLst>
            <a:outerShdw blurRad="50800" dist="38100" dir="8100000" algn="tr" rotWithShape="0">
              <a:srgbClr val="277774">
                <a:alpha val="10000"/>
              </a:srgbClr>
            </a:outerShdw>
          </a:effectLst>
        </p:spPr>
      </p:sp>
      <p:grpSp>
        <p:nvGrpSpPr>
          <p:cNvPr id="27" name="Группа 26">
            <a:extLst>
              <a:ext uri="{FF2B5EF4-FFF2-40B4-BE49-F238E27FC236}">
                <a16:creationId xmlns:a16="http://schemas.microsoft.com/office/drawing/2014/main" id="{DEE02A5C-8276-40F9-83F4-B4D4F4515D2A}"/>
              </a:ext>
            </a:extLst>
          </p:cNvPr>
          <p:cNvGrpSpPr/>
          <p:nvPr/>
        </p:nvGrpSpPr>
        <p:grpSpPr>
          <a:xfrm>
            <a:off x="5843014" y="1939357"/>
            <a:ext cx="512064" cy="512064"/>
            <a:chOff x="6901815" y="4834509"/>
            <a:chExt cx="512064" cy="512064"/>
          </a:xfrm>
          <a:solidFill>
            <a:srgbClr val="277774"/>
          </a:solidFill>
        </p:grpSpPr>
        <p:sp>
          <p:nvSpPr>
            <p:cNvPr id="11" name="Shape 7"/>
            <p:cNvSpPr/>
            <p:nvPr/>
          </p:nvSpPr>
          <p:spPr>
            <a:xfrm>
              <a:off x="6901815" y="4834509"/>
              <a:ext cx="512064" cy="512064"/>
            </a:xfrm>
            <a:prstGeom prst="ellipse">
              <a:avLst/>
            </a:prstGeom>
            <a:grpFill/>
            <a:ln/>
          </p:spPr>
        </p:sp>
        <p:pic>
          <p:nvPicPr>
            <p:cNvPr id="12" name="Image 2" descr="/home/claude/assets/icon_snowflake_whit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2370" y="4967646"/>
              <a:ext cx="245791" cy="245791"/>
            </a:xfrm>
            <a:prstGeom prst="rect">
              <a:avLst/>
            </a:prstGeom>
            <a:grpFill/>
          </p:spPr>
        </p:pic>
      </p:grpSp>
      <p:sp>
        <p:nvSpPr>
          <p:cNvPr id="13" name="Text 8"/>
          <p:cNvSpPr/>
          <p:nvPr/>
        </p:nvSpPr>
        <p:spPr>
          <a:xfrm>
            <a:off x="6786314" y="1967063"/>
            <a:ext cx="5074920" cy="365760"/>
          </a:xfrm>
          <a:prstGeom prst="rect">
            <a:avLst/>
          </a:prstGeom>
          <a:noFill/>
          <a:ln/>
        </p:spPr>
        <p:txBody>
          <a:bodyPr wrap="square" rtlCol="0" anchor="ctr"/>
          <a:lstStyle/>
          <a:p>
            <a:pPr marL="0" indent="0">
              <a:buNone/>
            </a:pPr>
            <a:r>
              <a:rPr lang="ru-RU" sz="2000" b="1" dirty="0">
                <a:solidFill>
                  <a:srgbClr val="277774"/>
                </a:solidFill>
                <a:ea typeface="Calibri" pitchFamily="34" charset="-122"/>
                <a:cs typeface="Calibri" pitchFamily="34" charset="-120"/>
              </a:rPr>
              <a:t>в</a:t>
            </a:r>
            <a:r>
              <a:rPr lang="en-US" sz="2000" b="1" dirty="0" err="1">
                <a:solidFill>
                  <a:srgbClr val="277774"/>
                </a:solidFill>
                <a:ea typeface="Calibri" pitchFamily="34" charset="-122"/>
                <a:cs typeface="Calibri" pitchFamily="34" charset="-120"/>
              </a:rPr>
              <a:t>ыносная</a:t>
            </a:r>
            <a:r>
              <a:rPr lang="en-US" sz="2000" b="1" dirty="0">
                <a:solidFill>
                  <a:srgbClr val="277774"/>
                </a:solidFill>
                <a:ea typeface="Calibri" pitchFamily="34" charset="-122"/>
                <a:cs typeface="Calibri" pitchFamily="34" charset="-120"/>
              </a:rPr>
              <a:t> система холодоснабжения</a:t>
            </a:r>
            <a:endParaRPr lang="en-US" sz="2000" dirty="0">
              <a:solidFill>
                <a:srgbClr val="277774"/>
              </a:solidFill>
            </a:endParaRPr>
          </a:p>
        </p:txBody>
      </p:sp>
      <p:sp>
        <p:nvSpPr>
          <p:cNvPr id="14" name="Text 9"/>
          <p:cNvSpPr/>
          <p:nvPr/>
        </p:nvSpPr>
        <p:spPr>
          <a:xfrm>
            <a:off x="6786314" y="3566834"/>
            <a:ext cx="5074920" cy="548640"/>
          </a:xfrm>
          <a:prstGeom prst="rect">
            <a:avLst/>
          </a:prstGeom>
          <a:noFill/>
          <a:ln/>
        </p:spPr>
        <p:txBody>
          <a:bodyPr wrap="square" rtlCol="0" anchor="ctr"/>
          <a:lstStyle/>
          <a:p>
            <a:pPr marL="0" indent="0">
              <a:lnSpc>
                <a:spcPct val="115000"/>
              </a:lnSpc>
              <a:buNone/>
            </a:pPr>
            <a:r>
              <a:rPr lang="ru-RU" sz="2000" b="1" dirty="0">
                <a:solidFill>
                  <a:srgbClr val="277774"/>
                </a:solidFill>
                <a:ea typeface="Calibri" pitchFamily="34" charset="-122"/>
                <a:cs typeface="Calibri" pitchFamily="34" charset="-120"/>
              </a:rPr>
              <a:t>х</a:t>
            </a:r>
            <a:r>
              <a:rPr lang="en-US" sz="2000" b="1" dirty="0" err="1">
                <a:solidFill>
                  <a:srgbClr val="277774"/>
                </a:solidFill>
                <a:ea typeface="Calibri" pitchFamily="34" charset="-122"/>
                <a:cs typeface="Calibri" pitchFamily="34" charset="-120"/>
              </a:rPr>
              <a:t>ладагент</a:t>
            </a:r>
            <a:r>
              <a:rPr lang="ru-RU" sz="2000" b="1" dirty="0">
                <a:solidFill>
                  <a:srgbClr val="277774"/>
                </a:solidFill>
                <a:ea typeface="Calibri" pitchFamily="34" charset="-122"/>
                <a:cs typeface="Calibri" pitchFamily="34" charset="-120"/>
              </a:rPr>
              <a:t> - </a:t>
            </a:r>
            <a:r>
              <a:rPr lang="en-US" sz="2000" b="1" dirty="0" err="1">
                <a:solidFill>
                  <a:srgbClr val="277774"/>
                </a:solidFill>
                <a:ea typeface="Calibri" pitchFamily="34" charset="-122"/>
                <a:cs typeface="Calibri" pitchFamily="34" charset="-120"/>
              </a:rPr>
              <a:t>фреон</a:t>
            </a:r>
            <a:endParaRPr lang="en-US" sz="2000" b="1" dirty="0">
              <a:solidFill>
                <a:srgbClr val="277774"/>
              </a:solidFill>
            </a:endParaRPr>
          </a:p>
        </p:txBody>
      </p:sp>
      <p:grpSp>
        <p:nvGrpSpPr>
          <p:cNvPr id="26" name="Группа 25">
            <a:extLst>
              <a:ext uri="{FF2B5EF4-FFF2-40B4-BE49-F238E27FC236}">
                <a16:creationId xmlns:a16="http://schemas.microsoft.com/office/drawing/2014/main" id="{A7DCB73E-04F1-4E75-87B3-0F10E57A5AF2}"/>
              </a:ext>
            </a:extLst>
          </p:cNvPr>
          <p:cNvGrpSpPr/>
          <p:nvPr/>
        </p:nvGrpSpPr>
        <p:grpSpPr>
          <a:xfrm>
            <a:off x="5843014" y="5091359"/>
            <a:ext cx="512064" cy="512064"/>
            <a:chOff x="6901815" y="5803773"/>
            <a:chExt cx="512064" cy="512064"/>
          </a:xfrm>
          <a:solidFill>
            <a:srgbClr val="277774"/>
          </a:solidFill>
        </p:grpSpPr>
        <p:sp>
          <p:nvSpPr>
            <p:cNvPr id="15" name="Shape 10"/>
            <p:cNvSpPr/>
            <p:nvPr/>
          </p:nvSpPr>
          <p:spPr>
            <a:xfrm>
              <a:off x="6901815" y="5803773"/>
              <a:ext cx="512064" cy="512064"/>
            </a:xfrm>
            <a:prstGeom prst="ellipse">
              <a:avLst/>
            </a:prstGeom>
            <a:grpFill/>
            <a:ln/>
          </p:spPr>
        </p:sp>
        <p:pic>
          <p:nvPicPr>
            <p:cNvPr id="16" name="Image 3" descr="/home/claude/assets/icon_bolt_white.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82577" y="5936910"/>
              <a:ext cx="245791" cy="245791"/>
            </a:xfrm>
            <a:prstGeom prst="rect">
              <a:avLst/>
            </a:prstGeom>
            <a:grpFill/>
          </p:spPr>
        </p:pic>
      </p:grpSp>
      <p:sp>
        <p:nvSpPr>
          <p:cNvPr id="17" name="Text 11"/>
          <p:cNvSpPr/>
          <p:nvPr/>
        </p:nvSpPr>
        <p:spPr>
          <a:xfrm>
            <a:off x="6751478" y="5091359"/>
            <a:ext cx="5074920" cy="365760"/>
          </a:xfrm>
          <a:prstGeom prst="rect">
            <a:avLst/>
          </a:prstGeom>
          <a:noFill/>
          <a:ln/>
        </p:spPr>
        <p:txBody>
          <a:bodyPr wrap="square" rtlCol="0" anchor="ctr"/>
          <a:lstStyle/>
          <a:p>
            <a:pPr marL="0" indent="0">
              <a:buNone/>
            </a:pPr>
            <a:r>
              <a:rPr lang="ru-RU" sz="2000" b="1" dirty="0">
                <a:solidFill>
                  <a:srgbClr val="277774"/>
                </a:solidFill>
                <a:ea typeface="Calibri" pitchFamily="34" charset="-122"/>
                <a:cs typeface="Calibri" pitchFamily="34" charset="-120"/>
              </a:rPr>
              <a:t>к</a:t>
            </a:r>
            <a:r>
              <a:rPr lang="en-US" sz="2000" b="1" dirty="0" err="1">
                <a:solidFill>
                  <a:srgbClr val="277774"/>
                </a:solidFill>
                <a:ea typeface="Calibri" pitchFamily="34" charset="-122"/>
                <a:cs typeface="Calibri" pitchFamily="34" charset="-120"/>
              </a:rPr>
              <a:t>омпрессоры</a:t>
            </a:r>
            <a:r>
              <a:rPr lang="en-US" sz="2000" b="1" dirty="0">
                <a:solidFill>
                  <a:srgbClr val="277774"/>
                </a:solidFill>
                <a:ea typeface="Calibri" pitchFamily="34" charset="-122"/>
                <a:cs typeface="Calibri" pitchFamily="34" charset="-120"/>
              </a:rPr>
              <a:t> «Bitzer»</a:t>
            </a:r>
            <a:endParaRPr lang="en-US" sz="2000" dirty="0">
              <a:solidFill>
                <a:srgbClr val="277774"/>
              </a:solidFill>
            </a:endParaRPr>
          </a:p>
        </p:txBody>
      </p:sp>
      <p:sp>
        <p:nvSpPr>
          <p:cNvPr id="18" name="Text 12"/>
          <p:cNvSpPr/>
          <p:nvPr/>
        </p:nvSpPr>
        <p:spPr>
          <a:xfrm>
            <a:off x="6751478" y="5471326"/>
            <a:ext cx="5074920" cy="548640"/>
          </a:xfrm>
          <a:prstGeom prst="rect">
            <a:avLst/>
          </a:prstGeom>
          <a:noFill/>
          <a:ln/>
        </p:spPr>
        <p:txBody>
          <a:bodyPr wrap="square" rtlCol="0" anchor="ctr"/>
          <a:lstStyle/>
          <a:p>
            <a:pPr marL="0" indent="0">
              <a:lnSpc>
                <a:spcPct val="115000"/>
              </a:lnSpc>
              <a:buNone/>
            </a:pPr>
            <a:r>
              <a:rPr lang="ru-RU" sz="1200" dirty="0">
                <a:solidFill>
                  <a:schemeClr val="bg1">
                    <a:lumMod val="50000"/>
                  </a:schemeClr>
                </a:solidFill>
                <a:ea typeface="Calibri" pitchFamily="34" charset="-122"/>
                <a:cs typeface="Calibri" pitchFamily="34" charset="-120"/>
              </a:rPr>
              <a:t>п</a:t>
            </a:r>
            <a:r>
              <a:rPr lang="en-US" sz="1200" dirty="0" err="1">
                <a:solidFill>
                  <a:schemeClr val="bg1">
                    <a:lumMod val="50000"/>
                  </a:schemeClr>
                </a:solidFill>
                <a:ea typeface="Calibri" pitchFamily="34" charset="-122"/>
                <a:cs typeface="Calibri" pitchFamily="34" charset="-120"/>
              </a:rPr>
              <a:t>оршневые</a:t>
            </a:r>
            <a:r>
              <a:rPr lang="en-US"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блоки</a:t>
            </a:r>
            <a:r>
              <a:rPr lang="ru-RU" sz="1200" dirty="0">
                <a:solidFill>
                  <a:schemeClr val="bg1">
                    <a:lumMod val="50000"/>
                  </a:schemeClr>
                </a:solidFill>
                <a:ea typeface="Calibri" pitchFamily="34" charset="-122"/>
                <a:cs typeface="Calibri" pitchFamily="34" charset="-120"/>
              </a:rPr>
              <a:t>,</a:t>
            </a:r>
            <a:r>
              <a:rPr lang="en-US" sz="1200" dirty="0">
                <a:solidFill>
                  <a:schemeClr val="bg1">
                    <a:lumMod val="50000"/>
                  </a:schemeClr>
                </a:solidFill>
                <a:ea typeface="Calibri" pitchFamily="34" charset="-122"/>
                <a:cs typeface="Calibri" pitchFamily="34" charset="-120"/>
              </a:rPr>
              <a:t> автоматика управления, защиты и коммутации </a:t>
            </a:r>
            <a:r>
              <a:rPr lang="en-US" sz="1200" dirty="0" err="1">
                <a:solidFill>
                  <a:schemeClr val="bg1">
                    <a:lumMod val="50000"/>
                  </a:schemeClr>
                </a:solidFill>
                <a:ea typeface="Calibri" pitchFamily="34" charset="-122"/>
                <a:cs typeface="Calibri" pitchFamily="34" charset="-120"/>
              </a:rPr>
              <a:t>силовых</a:t>
            </a:r>
            <a:r>
              <a:rPr lang="en-US" sz="1200" dirty="0">
                <a:solidFill>
                  <a:schemeClr val="bg1">
                    <a:lumMod val="50000"/>
                  </a:schemeClr>
                </a:solidFill>
                <a:ea typeface="Calibri" pitchFamily="34" charset="-122"/>
                <a:cs typeface="Calibri" pitchFamily="34" charset="-120"/>
              </a:rPr>
              <a:t> </a:t>
            </a:r>
            <a:r>
              <a:rPr lang="en-US" sz="1200" dirty="0" err="1">
                <a:solidFill>
                  <a:schemeClr val="bg1">
                    <a:lumMod val="50000"/>
                  </a:schemeClr>
                </a:solidFill>
                <a:ea typeface="Calibri" pitchFamily="34" charset="-122"/>
                <a:cs typeface="Calibri" pitchFamily="34" charset="-120"/>
              </a:rPr>
              <a:t>цепей</a:t>
            </a:r>
            <a:r>
              <a:rPr lang="ru-RU" sz="1200" dirty="0">
                <a:solidFill>
                  <a:schemeClr val="bg1">
                    <a:lumMod val="50000"/>
                  </a:schemeClr>
                </a:solidFill>
                <a:ea typeface="Calibri" pitchFamily="34" charset="-122"/>
                <a:cs typeface="Calibri" pitchFamily="34" charset="-120"/>
              </a:rPr>
              <a:t>, установлена программа управления температурными режимами хранения продукции по автономным камерам</a:t>
            </a:r>
            <a:endParaRPr lang="en-US" sz="1200" dirty="0">
              <a:solidFill>
                <a:schemeClr val="bg1">
                  <a:lumMod val="50000"/>
                </a:schemeClr>
              </a:solidFill>
            </a:endParaRPr>
          </a:p>
        </p:txBody>
      </p:sp>
      <p:pic>
        <p:nvPicPr>
          <p:cNvPr id="25" name="Рисунок 24">
            <a:extLst>
              <a:ext uri="{FF2B5EF4-FFF2-40B4-BE49-F238E27FC236}">
                <a16:creationId xmlns:a16="http://schemas.microsoft.com/office/drawing/2014/main" id="{819FE7A1-AC80-44C1-8F6C-4892CCDB7A8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30087" y="1276155"/>
            <a:ext cx="4599649" cy="2490847"/>
          </a:xfrm>
          <a:prstGeom prst="rect">
            <a:avLst/>
          </a:prstGeom>
          <a:effectLst>
            <a:outerShdw blurRad="50800" dist="38100" dir="8100000" algn="tr" rotWithShape="0">
              <a:srgbClr val="277774">
                <a:alpha val="10000"/>
              </a:srgbClr>
            </a:outerShdw>
          </a:effectLst>
        </p:spPr>
      </p:pic>
      <p:pic>
        <p:nvPicPr>
          <p:cNvPr id="29" name="Рисунок 28">
            <a:extLst>
              <a:ext uri="{FF2B5EF4-FFF2-40B4-BE49-F238E27FC236}">
                <a16:creationId xmlns:a16="http://schemas.microsoft.com/office/drawing/2014/main" id="{D9404809-DBB5-4570-8FA9-84CCB06C400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30087" y="3919251"/>
            <a:ext cx="4599650" cy="2490847"/>
          </a:xfrm>
          <a:prstGeom prst="rect">
            <a:avLst/>
          </a:prstGeom>
          <a:effectLst>
            <a:outerShdw blurRad="50800" dist="38100" dir="8100000" algn="tr" rotWithShape="0">
              <a:srgbClr val="277774">
                <a:alpha val="10000"/>
              </a:srgbClr>
            </a:outerShdw>
          </a:effectLst>
        </p:spPr>
      </p:pic>
      <p:pic>
        <p:nvPicPr>
          <p:cNvPr id="22" name="Рисунок 21">
            <a:extLst>
              <a:ext uri="{FF2B5EF4-FFF2-40B4-BE49-F238E27FC236}">
                <a16:creationId xmlns:a16="http://schemas.microsoft.com/office/drawing/2014/main" id="{7243F757-38E6-4936-86FB-A1BE5615CDA6}"/>
              </a:ext>
            </a:extLst>
          </p:cNvPr>
          <p:cNvPicPr>
            <a:picLocks noChangeAspect="1"/>
          </p:cNvPicPr>
          <p:nvPr/>
        </p:nvPicPr>
        <p:blipFill>
          <a:blip r:embed="rId7"/>
          <a:stretch>
            <a:fillRect/>
          </a:stretch>
        </p:blipFill>
        <p:spPr>
          <a:xfrm>
            <a:off x="10493396" y="510658"/>
            <a:ext cx="968174" cy="600652"/>
          </a:xfrm>
          <a:prstGeom prst="rect">
            <a:avLst/>
          </a:prstGeom>
        </p:spPr>
      </p:pic>
      <p:sp>
        <p:nvSpPr>
          <p:cNvPr id="23" name="Text 0">
            <a:extLst>
              <a:ext uri="{FF2B5EF4-FFF2-40B4-BE49-F238E27FC236}">
                <a16:creationId xmlns:a16="http://schemas.microsoft.com/office/drawing/2014/main" id="{F7175744-96AF-4CA8-98FD-84FB906D3B02}"/>
              </a:ext>
            </a:extLst>
          </p:cNvPr>
          <p:cNvSpPr/>
          <p:nvPr/>
        </p:nvSpPr>
        <p:spPr>
          <a:xfrm>
            <a:off x="643125" y="480594"/>
            <a:ext cx="8229600" cy="640080"/>
          </a:xfrm>
          <a:prstGeom prst="rect">
            <a:avLst/>
          </a:prstGeom>
          <a:noFill/>
          <a:ln/>
        </p:spPr>
        <p:txBody>
          <a:bodyPr wrap="square" rtlCol="0" anchor="ctr"/>
          <a:lstStyle/>
          <a:p>
            <a:pPr marL="0" indent="0">
              <a:buNone/>
            </a:pPr>
            <a:r>
              <a:rPr lang="ru-RU" sz="3000" b="1" dirty="0">
                <a:solidFill>
                  <a:srgbClr val="277774"/>
                </a:solidFill>
                <a:ea typeface="Cambria" pitchFamily="34" charset="-122"/>
                <a:cs typeface="Cambria" pitchFamily="34" charset="-120"/>
              </a:rPr>
              <a:t>О</a:t>
            </a:r>
            <a:r>
              <a:rPr lang="en-US" sz="3000" b="1" dirty="0" err="1">
                <a:solidFill>
                  <a:srgbClr val="277774"/>
                </a:solidFill>
                <a:ea typeface="Cambria" pitchFamily="34" charset="-122"/>
                <a:cs typeface="Cambria" pitchFamily="34" charset="-120"/>
              </a:rPr>
              <a:t>борудование</a:t>
            </a:r>
            <a:endParaRPr lang="en-US" sz="3000" dirty="0">
              <a:solidFill>
                <a:srgbClr val="277774"/>
              </a:solidFill>
            </a:endParaRPr>
          </a:p>
        </p:txBody>
      </p:sp>
      <p:sp>
        <p:nvSpPr>
          <p:cNvPr id="24" name="Shape 2">
            <a:extLst>
              <a:ext uri="{FF2B5EF4-FFF2-40B4-BE49-F238E27FC236}">
                <a16:creationId xmlns:a16="http://schemas.microsoft.com/office/drawing/2014/main" id="{73327A26-EC77-8445-A01A-1BA948FC5E34}"/>
              </a:ext>
            </a:extLst>
          </p:cNvPr>
          <p:cNvSpPr/>
          <p:nvPr/>
        </p:nvSpPr>
        <p:spPr>
          <a:xfrm>
            <a:off x="6721821" y="3268214"/>
            <a:ext cx="4739750" cy="1205103"/>
          </a:xfrm>
          <a:prstGeom prst="roundRect">
            <a:avLst>
              <a:gd name="adj" fmla="val 4571"/>
            </a:avLst>
          </a:prstGeom>
          <a:solidFill>
            <a:srgbClr val="277774">
              <a:alpha val="10335"/>
            </a:srgbClr>
          </a:solidFill>
          <a:ln/>
          <a:effectLst>
            <a:outerShdw blurRad="50800" dist="38100" dir="8100000" algn="tr" rotWithShape="0">
              <a:srgbClr val="277774">
                <a:alpha val="10000"/>
              </a:srgbClr>
            </a:outerShdw>
          </a:effectLst>
        </p:spPr>
      </p:sp>
      <p:grpSp>
        <p:nvGrpSpPr>
          <p:cNvPr id="28" name="Группа 27">
            <a:extLst>
              <a:ext uri="{FF2B5EF4-FFF2-40B4-BE49-F238E27FC236}">
                <a16:creationId xmlns:a16="http://schemas.microsoft.com/office/drawing/2014/main" id="{E5070F1E-E798-554D-BB64-CA6303857475}"/>
              </a:ext>
            </a:extLst>
          </p:cNvPr>
          <p:cNvGrpSpPr/>
          <p:nvPr/>
        </p:nvGrpSpPr>
        <p:grpSpPr>
          <a:xfrm>
            <a:off x="5843014" y="3540323"/>
            <a:ext cx="512064" cy="512064"/>
            <a:chOff x="6901815" y="4834509"/>
            <a:chExt cx="512064" cy="512064"/>
          </a:xfrm>
          <a:solidFill>
            <a:srgbClr val="277774"/>
          </a:solidFill>
        </p:grpSpPr>
        <p:sp>
          <p:nvSpPr>
            <p:cNvPr id="30" name="Shape 7">
              <a:extLst>
                <a:ext uri="{FF2B5EF4-FFF2-40B4-BE49-F238E27FC236}">
                  <a16:creationId xmlns:a16="http://schemas.microsoft.com/office/drawing/2014/main" id="{4B411482-093C-0C4B-A2E9-1B5A84CBFC2D}"/>
                </a:ext>
              </a:extLst>
            </p:cNvPr>
            <p:cNvSpPr/>
            <p:nvPr/>
          </p:nvSpPr>
          <p:spPr>
            <a:xfrm>
              <a:off x="6901815" y="4834509"/>
              <a:ext cx="512064" cy="512064"/>
            </a:xfrm>
            <a:prstGeom prst="ellipse">
              <a:avLst/>
            </a:prstGeom>
            <a:grpFill/>
            <a:ln/>
          </p:spPr>
        </p:sp>
        <p:pic>
          <p:nvPicPr>
            <p:cNvPr id="31" name="Image 2" descr="/home/claude/assets/icon_snowflake_white.png">
              <a:extLst>
                <a:ext uri="{FF2B5EF4-FFF2-40B4-BE49-F238E27FC236}">
                  <a16:creationId xmlns:a16="http://schemas.microsoft.com/office/drawing/2014/main" id="{205FD618-533D-9345-95E2-D767F8DF76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2370" y="4967646"/>
              <a:ext cx="245791" cy="245791"/>
            </a:xfrm>
            <a:prstGeom prst="rect">
              <a:avLst/>
            </a:prstGeom>
            <a:grpFill/>
          </p:spPr>
        </p:pic>
      </p:grpSp>
    </p:spTree>
    <p:extLst>
      <p:ext uri="{BB962C8B-B14F-4D97-AF65-F5344CB8AC3E}">
        <p14:creationId xmlns:p14="http://schemas.microsoft.com/office/powerpoint/2010/main" val="243097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89586" y="313073"/>
            <a:ext cx="9243060" cy="640080"/>
          </a:xfrm>
          <a:prstGeom prst="rect">
            <a:avLst/>
          </a:prstGeom>
          <a:noFill/>
          <a:ln/>
        </p:spPr>
        <p:txBody>
          <a:bodyPr wrap="square" rtlCol="0" anchor="ctr"/>
          <a:lstStyle/>
          <a:p>
            <a:pPr marL="0" indent="0">
              <a:buNone/>
            </a:pPr>
            <a:r>
              <a:rPr lang="ru-RU" sz="3000" b="1" dirty="0">
                <a:solidFill>
                  <a:srgbClr val="277774"/>
                </a:solidFill>
                <a:ea typeface="Cambria" pitchFamily="34" charset="-122"/>
                <a:cs typeface="Cambria" pitchFamily="34" charset="-120"/>
              </a:rPr>
              <a:t>Внешний вид</a:t>
            </a:r>
            <a:endParaRPr lang="en-US" sz="3000" dirty="0">
              <a:solidFill>
                <a:srgbClr val="277774"/>
              </a:solidFill>
            </a:endParaRPr>
          </a:p>
        </p:txBody>
      </p:sp>
      <p:pic>
        <p:nvPicPr>
          <p:cNvPr id="4" name="ScreenRecorderProject2_1">
            <a:hlinkClick r:id="" action="ppaction://media"/>
            <a:extLst>
              <a:ext uri="{FF2B5EF4-FFF2-40B4-BE49-F238E27FC236}">
                <a16:creationId xmlns:a16="http://schemas.microsoft.com/office/drawing/2014/main" id="{0769B270-2125-4523-B754-D89797763A7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56064" y="1047291"/>
            <a:ext cx="7936203" cy="4464115"/>
          </a:xfrm>
          <a:prstGeom prst="rect">
            <a:avLst/>
          </a:prstGeom>
        </p:spPr>
      </p:pic>
      <p:pic>
        <p:nvPicPr>
          <p:cNvPr id="6" name="Рисунок 5">
            <a:extLst>
              <a:ext uri="{FF2B5EF4-FFF2-40B4-BE49-F238E27FC236}">
                <a16:creationId xmlns:a16="http://schemas.microsoft.com/office/drawing/2014/main" id="{D9446AE1-7476-4108-82B7-8C8BA07A223B}"/>
              </a:ext>
            </a:extLst>
          </p:cNvPr>
          <p:cNvPicPr>
            <a:picLocks noChangeAspect="1"/>
          </p:cNvPicPr>
          <p:nvPr/>
        </p:nvPicPr>
        <p:blipFill>
          <a:blip r:embed="rId6"/>
          <a:stretch>
            <a:fillRect/>
          </a:stretch>
        </p:blipFill>
        <p:spPr>
          <a:xfrm>
            <a:off x="10734240" y="285786"/>
            <a:ext cx="968174" cy="600652"/>
          </a:xfrm>
          <a:prstGeom prst="rect">
            <a:avLst/>
          </a:prstGeom>
        </p:spPr>
      </p:pic>
      <p:sp>
        <p:nvSpPr>
          <p:cNvPr id="5" name="Text 1">
            <a:extLst>
              <a:ext uri="{FF2B5EF4-FFF2-40B4-BE49-F238E27FC236}">
                <a16:creationId xmlns:a16="http://schemas.microsoft.com/office/drawing/2014/main" id="{E89BF57F-AC40-47D8-A7E8-3CB5167883FB}"/>
              </a:ext>
            </a:extLst>
          </p:cNvPr>
          <p:cNvSpPr/>
          <p:nvPr/>
        </p:nvSpPr>
        <p:spPr>
          <a:xfrm>
            <a:off x="2219536" y="6151487"/>
            <a:ext cx="7752928" cy="513740"/>
          </a:xfrm>
          <a:prstGeom prst="rect">
            <a:avLst/>
          </a:prstGeom>
          <a:noFill/>
          <a:ln/>
        </p:spPr>
        <p:txBody>
          <a:bodyPr wrap="square" rtlCol="0" anchor="ctr"/>
          <a:lstStyle/>
          <a:p>
            <a:pPr marL="0" indent="0" algn="ctr">
              <a:lnSpc>
                <a:spcPct val="122000"/>
              </a:lnSpc>
              <a:buNone/>
            </a:pPr>
            <a:r>
              <a:rPr lang="ru-RU" sz="1600" dirty="0">
                <a:solidFill>
                  <a:schemeClr val="bg1">
                    <a:lumMod val="50000"/>
                  </a:schemeClr>
                </a:solidFill>
              </a:rPr>
              <a:t>Видеофрагмент съемки холодильного комплекса </a:t>
            </a:r>
          </a:p>
          <a:p>
            <a:pPr marL="0" indent="0" algn="ctr">
              <a:lnSpc>
                <a:spcPct val="122000"/>
              </a:lnSpc>
              <a:buNone/>
            </a:pPr>
            <a:r>
              <a:rPr lang="ru-RU" sz="1600" dirty="0">
                <a:solidFill>
                  <a:schemeClr val="bg1">
                    <a:lumMod val="50000"/>
                  </a:schemeClr>
                </a:solidFill>
              </a:rPr>
              <a:t>(</a:t>
            </a:r>
            <a:r>
              <a:rPr lang="en-US" sz="1600" dirty="0">
                <a:solidFill>
                  <a:schemeClr val="bg1">
                    <a:lumMod val="50000"/>
                  </a:schemeClr>
                </a:solidFill>
              </a:rPr>
              <a:t>https://nmrp.ru/</a:t>
            </a:r>
            <a:r>
              <a:rPr lang="ru-RU" sz="1600" dirty="0">
                <a:solidFill>
                  <a:schemeClr val="bg1">
                    <a:lumMod val="50000"/>
                  </a:schemeClr>
                </a:solidFill>
              </a:rPr>
              <a:t>холодильный-комплекс/)</a:t>
            </a:r>
            <a:endParaRPr lang="en-US" sz="1600" dirty="0">
              <a:solidFill>
                <a:schemeClr val="bg1">
                  <a:lumMod val="50000"/>
                </a:schemeClr>
              </a:solidFill>
            </a:endParaRPr>
          </a:p>
        </p:txBody>
      </p:sp>
      <p:sp>
        <p:nvSpPr>
          <p:cNvPr id="7" name="Text 9">
            <a:extLst>
              <a:ext uri="{FF2B5EF4-FFF2-40B4-BE49-F238E27FC236}">
                <a16:creationId xmlns:a16="http://schemas.microsoft.com/office/drawing/2014/main" id="{EEC6C77C-9046-5840-A658-304D25616244}"/>
              </a:ext>
            </a:extLst>
          </p:cNvPr>
          <p:cNvSpPr/>
          <p:nvPr/>
        </p:nvSpPr>
        <p:spPr>
          <a:xfrm>
            <a:off x="10602945" y="5511406"/>
            <a:ext cx="1099469" cy="973539"/>
          </a:xfrm>
          <a:prstGeom prst="rect">
            <a:avLst/>
          </a:prstGeom>
          <a:solidFill>
            <a:schemeClr val="bg1">
              <a:lumMod val="75000"/>
            </a:schemeClr>
          </a:solidFill>
          <a:ln/>
        </p:spPr>
        <p:txBody>
          <a:bodyPr wrap="square" rtlCol="0" anchor="ctr"/>
          <a:lstStyle/>
          <a:p>
            <a:pPr marL="0" indent="0">
              <a:lnSpc>
                <a:spcPct val="115000"/>
              </a:lnSpc>
              <a:buNone/>
            </a:pPr>
            <a:r>
              <a:rPr lang="ru-RU" sz="1500" dirty="0">
                <a:solidFill>
                  <a:schemeClr val="bg1">
                    <a:lumMod val="75000"/>
                  </a:schemeClr>
                </a:solidFill>
              </a:rPr>
              <a:t> </a:t>
            </a:r>
            <a:endParaRPr lang="en-US" sz="1500" dirty="0">
              <a:solidFill>
                <a:schemeClr val="bg1">
                  <a:lumMod val="75000"/>
                </a:schemeClr>
              </a:solidFill>
            </a:endParaRPr>
          </a:p>
        </p:txBody>
      </p:sp>
      <p:sp>
        <p:nvSpPr>
          <p:cNvPr id="8" name="TextBox 7">
            <a:extLst>
              <a:ext uri="{FF2B5EF4-FFF2-40B4-BE49-F238E27FC236}">
                <a16:creationId xmlns:a16="http://schemas.microsoft.com/office/drawing/2014/main" id="{57342A58-8058-0742-92F9-4D8F821E5B03}"/>
              </a:ext>
            </a:extLst>
          </p:cNvPr>
          <p:cNvSpPr txBox="1"/>
          <p:nvPr/>
        </p:nvSpPr>
        <p:spPr>
          <a:xfrm>
            <a:off x="10600209" y="5669337"/>
            <a:ext cx="905889" cy="984885"/>
          </a:xfrm>
          <a:prstGeom prst="rect">
            <a:avLst/>
          </a:prstGeom>
          <a:noFill/>
        </p:spPr>
        <p:txBody>
          <a:bodyPr wrap="none" rtlCol="0">
            <a:spAutoFit/>
          </a:bodyPr>
          <a:lstStyle/>
          <a:p>
            <a:r>
              <a:rPr lang="en-US" b="1" dirty="0">
                <a:solidFill>
                  <a:srgbClr val="277774"/>
                </a:solidFill>
              </a:rPr>
              <a:t>QR-</a:t>
            </a:r>
            <a:r>
              <a:rPr lang="ru-RU" b="1" dirty="0">
                <a:solidFill>
                  <a:srgbClr val="277774"/>
                </a:solidFill>
              </a:rPr>
              <a:t>код</a:t>
            </a:r>
          </a:p>
          <a:p>
            <a:r>
              <a:rPr lang="ru-RU" sz="1100" b="1" dirty="0">
                <a:solidFill>
                  <a:srgbClr val="277774"/>
                </a:solidFill>
              </a:rPr>
              <a:t>ссылка на</a:t>
            </a:r>
          </a:p>
          <a:p>
            <a:r>
              <a:rPr lang="ru-RU" sz="1100" b="1" dirty="0">
                <a:solidFill>
                  <a:srgbClr val="277774"/>
                </a:solidFill>
              </a:rPr>
              <a:t> видео </a:t>
            </a:r>
          </a:p>
          <a:p>
            <a:endParaRPr lang="ru-RU" b="1" dirty="0">
              <a:solidFill>
                <a:srgbClr val="277774"/>
              </a:solidFill>
            </a:endParaRPr>
          </a:p>
        </p:txBody>
      </p:sp>
      <p:pic>
        <p:nvPicPr>
          <p:cNvPr id="9" name="Рисунок 8">
            <a:extLst>
              <a:ext uri="{FF2B5EF4-FFF2-40B4-BE49-F238E27FC236}">
                <a16:creationId xmlns:a16="http://schemas.microsoft.com/office/drawing/2014/main" id="{1DBA210F-4849-47FC-9B16-638AFF78EE5E}"/>
              </a:ext>
            </a:extLst>
          </p:cNvPr>
          <p:cNvPicPr>
            <a:picLocks noChangeAspect="1"/>
          </p:cNvPicPr>
          <p:nvPr/>
        </p:nvPicPr>
        <p:blipFill>
          <a:blip r:embed="rId7"/>
          <a:stretch>
            <a:fillRect/>
          </a:stretch>
        </p:blipFill>
        <p:spPr>
          <a:xfrm>
            <a:off x="10484762" y="5329393"/>
            <a:ext cx="1335834" cy="1335834"/>
          </a:xfrm>
          <a:prstGeom prst="rect">
            <a:avLst/>
          </a:prstGeom>
        </p:spPr>
      </p:pic>
    </p:spTree>
    <p:extLst>
      <p:ext uri="{BB962C8B-B14F-4D97-AF65-F5344CB8AC3E}">
        <p14:creationId xmlns:p14="http://schemas.microsoft.com/office/powerpoint/2010/main" val="175622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1048</TotalTime>
  <Words>872</Words>
  <Application>Microsoft Office PowerPoint</Application>
  <PresentationFormat>Широкоэкранный</PresentationFormat>
  <Paragraphs>167</Paragraphs>
  <Slides>11</Slides>
  <Notes>11</Notes>
  <HiddenSlides>0</HiddenSlides>
  <MMClips>1</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11</vt:i4>
      </vt:variant>
    </vt:vector>
  </HeadingPairs>
  <TitlesOfParts>
    <vt:vector size="14" baseType="lpstr">
      <vt:lpstr>Arial</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Соколенко Д.О.</cp:lastModifiedBy>
  <cp:revision>123</cp:revision>
  <cp:lastPrinted>2026-08-13T09:37:21Z</cp:lastPrinted>
  <dcterms:created xsi:type="dcterms:W3CDTF">2026-08-06T00:46:41Z</dcterms:created>
  <dcterms:modified xsi:type="dcterms:W3CDTF">2026-09-11T06:21:10Z</dcterms:modified>
</cp:coreProperties>
</file>